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84" r:id="rId3"/>
    <p:sldId id="259" r:id="rId4"/>
    <p:sldId id="277" r:id="rId5"/>
    <p:sldId id="279" r:id="rId6"/>
    <p:sldId id="276" r:id="rId7"/>
    <p:sldId id="275" r:id="rId8"/>
    <p:sldId id="280" r:id="rId9"/>
    <p:sldId id="270" r:id="rId10"/>
    <p:sldId id="271" r:id="rId11"/>
    <p:sldId id="273" r:id="rId12"/>
    <p:sldId id="265" r:id="rId13"/>
    <p:sldId id="266" r:id="rId14"/>
    <p:sldId id="267" r:id="rId15"/>
    <p:sldId id="268" r:id="rId16"/>
    <p:sldId id="261" r:id="rId17"/>
    <p:sldId id="283" r:id="rId18"/>
    <p:sldId id="292" r:id="rId1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0"/>
    <p:restoredTop sz="98923" autoAdjust="0"/>
  </p:normalViewPr>
  <p:slideViewPr>
    <p:cSldViewPr snapToGrid="0" snapToObjects="1">
      <p:cViewPr varScale="1">
        <p:scale>
          <a:sx n="124" d="100"/>
          <a:sy n="124" d="100"/>
        </p:scale>
        <p:origin x="108" y="24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7961F0-AEB8-7642-B4EB-9C63EF837892}"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390881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7961F0-AEB8-7642-B4EB-9C63EF837892}"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428869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7961F0-AEB8-7642-B4EB-9C63EF837892}"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411262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45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7961F0-AEB8-7642-B4EB-9C63EF837892}"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188420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7961F0-AEB8-7642-B4EB-9C63EF837892}"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420354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7961F0-AEB8-7642-B4EB-9C63EF837892}"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384950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7961F0-AEB8-7642-B4EB-9C63EF837892}"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213309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961F0-AEB8-7642-B4EB-9C63EF837892}"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231200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37961F0-AEB8-7642-B4EB-9C63EF837892}"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114462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37961F0-AEB8-7642-B4EB-9C63EF837892}"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109519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7961F0-AEB8-7642-B4EB-9C63EF837892}" type="datetimeFigureOut">
              <a:rPr lang="en-US" smtClean="0"/>
              <a:t>9/9/2022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1E3F8A6-61F4-EA49-A9A2-BEDEDFD6DB44}" type="slidenum">
              <a:rPr lang="en-US" smtClean="0"/>
              <a:t>‹#›</a:t>
            </a:fld>
            <a:endParaRPr lang="en-US"/>
          </a:p>
        </p:txBody>
      </p:sp>
      <p:pic>
        <p:nvPicPr>
          <p:cNvPr id="8" name="Picture 7">
            <a:extLst>
              <a:ext uri="{FF2B5EF4-FFF2-40B4-BE49-F238E27FC236}">
                <a16:creationId xmlns:a16="http://schemas.microsoft.com/office/drawing/2014/main" id="{6C67B631-7211-8643-9A68-383576D8294F}"/>
              </a:ext>
            </a:extLst>
          </p:cNvPr>
          <p:cNvPicPr>
            <a:picLocks noChangeAspect="1"/>
          </p:cNvPicPr>
          <p:nvPr userDrawn="1"/>
        </p:nvPicPr>
        <p:blipFill>
          <a:blip r:embed="rId13"/>
          <a:stretch>
            <a:fillRect/>
          </a:stretch>
        </p:blipFill>
        <p:spPr>
          <a:xfrm>
            <a:off x="7227735" y="4445454"/>
            <a:ext cx="1795615" cy="534305"/>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510328C3-DB56-BD40-B415-65F16B0DA88E}"/>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3734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package" Target="../embeddings/Microsoft_Word_Document4.docx"/><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package" Target="../embeddings/Microsoft_Word_Document5.docx"/><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package" Target="../embeddings/Microsoft_Word_Document6.docx"/><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package" Target="../embeddings/Microsoft_Word_Document.docx"/><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package" Target="../embeddings/Microsoft_Word_Document1.docx"/><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package" Target="../embeddings/Microsoft_Word_Document2.docx"/><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package" Target="../embeddings/Microsoft_Word_Document3.docx"/><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screenshot of a computer&#10;&#10;Description automatically generated with medium confidence">
            <a:extLst>
              <a:ext uri="{FF2B5EF4-FFF2-40B4-BE49-F238E27FC236}">
                <a16:creationId xmlns:a16="http://schemas.microsoft.com/office/drawing/2014/main" id="{E66C2168-65CF-B145-ADDF-4687A89D7FD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CE900C07-E8EC-1E4E-BEC5-8461A6D6EEDF}"/>
              </a:ext>
            </a:extLst>
          </p:cNvPr>
          <p:cNvSpPr txBox="1">
            <a:spLocks/>
          </p:cNvSpPr>
          <p:nvPr/>
        </p:nvSpPr>
        <p:spPr>
          <a:xfrm>
            <a:off x="0" y="656100"/>
            <a:ext cx="5792276" cy="53702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t>Injury Prevention and Exercise Performance during Cold-Weather Exercise</a:t>
            </a:r>
          </a:p>
        </p:txBody>
      </p:sp>
      <p:sp>
        <p:nvSpPr>
          <p:cNvPr id="6" name="Title 1">
            <a:extLst>
              <a:ext uri="{FF2B5EF4-FFF2-40B4-BE49-F238E27FC236}">
                <a16:creationId xmlns:a16="http://schemas.microsoft.com/office/drawing/2014/main" id="{CE900C07-E8EC-1E4E-BEC5-8461A6D6EEDF}"/>
              </a:ext>
            </a:extLst>
          </p:cNvPr>
          <p:cNvSpPr txBox="1">
            <a:spLocks/>
          </p:cNvSpPr>
          <p:nvPr/>
        </p:nvSpPr>
        <p:spPr>
          <a:xfrm>
            <a:off x="152400" y="3658445"/>
            <a:ext cx="8592800" cy="53702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000" b="1" dirty="0"/>
              <a:t>ACSM Expert Consensus Statement 2021</a:t>
            </a:r>
          </a:p>
          <a:p>
            <a:r>
              <a:rPr lang="en-US" sz="2000" b="1" dirty="0"/>
              <a:t> </a:t>
            </a:r>
          </a:p>
        </p:txBody>
      </p:sp>
    </p:spTree>
    <p:extLst>
      <p:ext uri="{BB962C8B-B14F-4D97-AF65-F5344CB8AC3E}">
        <p14:creationId xmlns:p14="http://schemas.microsoft.com/office/powerpoint/2010/main" val="905622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279677101"/>
              </p:ext>
            </p:extLst>
          </p:nvPr>
        </p:nvGraphicFramePr>
        <p:xfrm>
          <a:off x="440597" y="161200"/>
          <a:ext cx="8358377" cy="4180400"/>
        </p:xfrm>
        <a:graphic>
          <a:graphicData uri="http://schemas.openxmlformats.org/presentationml/2006/ole">
            <mc:AlternateContent xmlns:mc="http://schemas.openxmlformats.org/markup-compatibility/2006">
              <mc:Choice xmlns:v="urn:schemas-microsoft-com:vml" Requires="v">
                <p:oleObj name="Document" r:id="rId2" imgW="9067800" imgH="4432300" progId="Word.Document.12">
                  <p:embed/>
                </p:oleObj>
              </mc:Choice>
              <mc:Fallback>
                <p:oleObj name="Document" r:id="rId2" imgW="9067800" imgH="4432300" progId="Word.Document.12">
                  <p:embed/>
                  <p:pic>
                    <p:nvPicPr>
                      <p:cNvPr id="0" name=""/>
                      <p:cNvPicPr/>
                      <p:nvPr/>
                    </p:nvPicPr>
                    <p:blipFill>
                      <a:blip r:embed="rId3"/>
                      <a:stretch>
                        <a:fillRect/>
                      </a:stretch>
                    </p:blipFill>
                    <p:spPr>
                      <a:xfrm>
                        <a:off x="440597" y="161200"/>
                        <a:ext cx="8358377" cy="4180400"/>
                      </a:xfrm>
                      <a:prstGeom prst="rect">
                        <a:avLst/>
                      </a:prstGeom>
                    </p:spPr>
                  </p:pic>
                </p:oleObj>
              </mc:Fallback>
            </mc:AlternateContent>
          </a:graphicData>
        </a:graphic>
      </p:graphicFrame>
    </p:spTree>
    <p:extLst>
      <p:ext uri="{BB962C8B-B14F-4D97-AF65-F5344CB8AC3E}">
        <p14:creationId xmlns:p14="http://schemas.microsoft.com/office/powerpoint/2010/main" val="3409611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944522456"/>
              </p:ext>
            </p:extLst>
          </p:nvPr>
        </p:nvGraphicFramePr>
        <p:xfrm>
          <a:off x="3901810" y="105532"/>
          <a:ext cx="5659226" cy="338586"/>
        </p:xfrm>
        <a:graphic>
          <a:graphicData uri="http://schemas.openxmlformats.org/presentationml/2006/ole">
            <mc:AlternateContent xmlns:mc="http://schemas.openxmlformats.org/markup-compatibility/2006">
              <mc:Choice xmlns:v="urn:schemas-microsoft-com:vml" Requires="v">
                <p:oleObj name="Document" r:id="rId2" imgW="5943600" imgH="355600" progId="Word.Document.12">
                  <p:embed/>
                </p:oleObj>
              </mc:Choice>
              <mc:Fallback>
                <p:oleObj name="Document" r:id="rId2" imgW="5943600" imgH="355600" progId="Word.Document.12">
                  <p:embed/>
                  <p:pic>
                    <p:nvPicPr>
                      <p:cNvPr id="0" name=""/>
                      <p:cNvPicPr/>
                      <p:nvPr/>
                    </p:nvPicPr>
                    <p:blipFill>
                      <a:blip r:embed="rId3"/>
                      <a:stretch>
                        <a:fillRect/>
                      </a:stretch>
                    </p:blipFill>
                    <p:spPr>
                      <a:xfrm>
                        <a:off x="3901810" y="105532"/>
                        <a:ext cx="5659226" cy="338586"/>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A6D60DD6-AABE-F241-97BC-9AD0AFEF522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8794" y="274825"/>
            <a:ext cx="4404562" cy="4271146"/>
          </a:xfrm>
          <a:prstGeom prst="rect">
            <a:avLst/>
          </a:prstGeom>
          <a:noFill/>
          <a:ln>
            <a:noFill/>
          </a:ln>
        </p:spPr>
      </p:pic>
      <p:graphicFrame>
        <p:nvGraphicFramePr>
          <p:cNvPr id="9" name="Object 8"/>
          <p:cNvGraphicFramePr>
            <a:graphicFrameLocks noChangeAspect="1"/>
          </p:cNvGraphicFramePr>
          <p:nvPr>
            <p:extLst>
              <p:ext uri="{D42A27DB-BD31-4B8C-83A1-F6EECF244321}">
                <p14:modId xmlns:p14="http://schemas.microsoft.com/office/powerpoint/2010/main" val="3417202780"/>
              </p:ext>
            </p:extLst>
          </p:nvPr>
        </p:nvGraphicFramePr>
        <p:xfrm>
          <a:off x="305645" y="685221"/>
          <a:ext cx="4535552" cy="2764836"/>
        </p:xfrm>
        <a:graphic>
          <a:graphicData uri="http://schemas.openxmlformats.org/presentationml/2006/ole">
            <mc:AlternateContent xmlns:mc="http://schemas.openxmlformats.org/markup-compatibility/2006">
              <mc:Choice xmlns:v="urn:schemas-microsoft-com:vml" Requires="v">
                <p:oleObj name="Document" r:id="rId5" imgW="6096000" imgH="2628900" progId="Word.Document.12">
                  <p:embed/>
                </p:oleObj>
              </mc:Choice>
              <mc:Fallback>
                <p:oleObj name="Document" r:id="rId5" imgW="6096000" imgH="2628900" progId="Word.Document.12">
                  <p:embed/>
                  <p:pic>
                    <p:nvPicPr>
                      <p:cNvPr id="0" name=""/>
                      <p:cNvPicPr/>
                      <p:nvPr/>
                    </p:nvPicPr>
                    <p:blipFill>
                      <a:blip r:embed="rId6"/>
                      <a:stretch>
                        <a:fillRect/>
                      </a:stretch>
                    </p:blipFill>
                    <p:spPr>
                      <a:xfrm>
                        <a:off x="305645" y="685221"/>
                        <a:ext cx="4535552" cy="2764836"/>
                      </a:xfrm>
                      <a:prstGeom prst="rect">
                        <a:avLst/>
                      </a:prstGeom>
                    </p:spPr>
                  </p:pic>
                </p:oleObj>
              </mc:Fallback>
            </mc:AlternateContent>
          </a:graphicData>
        </a:graphic>
      </p:graphicFrame>
    </p:spTree>
    <p:extLst>
      <p:ext uri="{BB962C8B-B14F-4D97-AF65-F5344CB8AC3E}">
        <p14:creationId xmlns:p14="http://schemas.microsoft.com/office/powerpoint/2010/main" val="2877670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355207"/>
            <a:ext cx="7886700" cy="3767173"/>
          </a:xfrm>
        </p:spPr>
        <p:txBody>
          <a:bodyPr>
            <a:normAutofit/>
          </a:bodyPr>
          <a:lstStyle/>
          <a:p>
            <a:pPr marL="0" indent="0">
              <a:buNone/>
            </a:pPr>
            <a:r>
              <a:rPr lang="en-US" sz="1400" b="1" dirty="0"/>
              <a:t>Avalanche Burial</a:t>
            </a:r>
          </a:p>
          <a:p>
            <a:r>
              <a:rPr lang="en-US" sz="1400" dirty="0"/>
              <a:t>The risk for cold injuries increases for smaller people who lose heat more rapidly than larger individuals from a higher surface area ratio and small muscle mass (98). </a:t>
            </a:r>
          </a:p>
          <a:p>
            <a:r>
              <a:rPr lang="en-US" sz="1400" dirty="0"/>
              <a:t>The risk for hypothermia can be reduced with greater subcutaneous tissue and insulation from clothing slowing the body’s cooling rate. </a:t>
            </a:r>
          </a:p>
          <a:p>
            <a:r>
              <a:rPr lang="en-US" sz="1400" dirty="0"/>
              <a:t>10-20% die within 30 minutes of avalanche burial from trauma (100).</a:t>
            </a:r>
          </a:p>
          <a:p>
            <a:r>
              <a:rPr lang="en-US" sz="1400" dirty="0"/>
              <a:t>60% die from asphyxia from airway obstruction or inability to inhale air in avalanche burial (100,101).</a:t>
            </a:r>
          </a:p>
          <a:p>
            <a:r>
              <a:rPr lang="en-US" sz="1400" dirty="0"/>
              <a:t>The highest rates of survival are if victims reached within the first 15-20 minutes of avalanche burial (104).</a:t>
            </a:r>
          </a:p>
          <a:p>
            <a:r>
              <a:rPr lang="en-US" sz="1400" dirty="0"/>
              <a:t>Climate and topography affect survival rates as terrain from rockier or forested areas increase trauma. Reduced burial depth increases survival rates, while humid climates (maritime coast) that have denser snow, increase the onset of asphyxiation (102).</a:t>
            </a:r>
          </a:p>
          <a:p>
            <a:r>
              <a:rPr lang="en-US" sz="1400" dirty="0"/>
              <a:t>Equipment such as avalanche airbags and rescue training proficiency all delay the onset of asphyxiation and increase the chances of survival.</a:t>
            </a:r>
          </a:p>
          <a:p>
            <a:pPr marL="0" indent="0">
              <a:buNone/>
            </a:pPr>
            <a:endParaRPr lang="en-US" dirty="0"/>
          </a:p>
        </p:txBody>
      </p:sp>
    </p:spTree>
    <p:extLst>
      <p:ext uri="{BB962C8B-B14F-4D97-AF65-F5344CB8AC3E}">
        <p14:creationId xmlns:p14="http://schemas.microsoft.com/office/powerpoint/2010/main" val="781723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825" y="364684"/>
            <a:ext cx="7886700" cy="3263504"/>
          </a:xfrm>
        </p:spPr>
        <p:txBody>
          <a:bodyPr>
            <a:normAutofit lnSpcReduction="10000"/>
          </a:bodyPr>
          <a:lstStyle/>
          <a:p>
            <a:pPr marL="0" indent="0">
              <a:buNone/>
            </a:pPr>
            <a:r>
              <a:rPr lang="en-US" sz="1400" b="1" dirty="0"/>
              <a:t>Snow blindness</a:t>
            </a:r>
          </a:p>
          <a:p>
            <a:r>
              <a:rPr lang="en-US" sz="1400" dirty="0"/>
              <a:t>Exposure to UV light damages the structures the eye. The severity of </a:t>
            </a:r>
            <a:r>
              <a:rPr lang="en-US" sz="1400" dirty="0" err="1"/>
              <a:t>conjunctival</a:t>
            </a:r>
            <a:r>
              <a:rPr lang="en-US" sz="1400" dirty="0"/>
              <a:t> and corneal injury depends on the energy intensity and exposure duration to UV light. </a:t>
            </a:r>
          </a:p>
          <a:p>
            <a:r>
              <a:rPr lang="en-US" sz="1400" dirty="0"/>
              <a:t>Risk increases with high altitudes, as the reflective incidence of water and snow are 2 and 8-fold greater than grass (110,111).</a:t>
            </a:r>
          </a:p>
          <a:p>
            <a:r>
              <a:rPr lang="en-US" sz="1400" dirty="0"/>
              <a:t>Snow blindness symptoms can range from “gritty” sensations, pain, blurred vision to photophobia and </a:t>
            </a:r>
            <a:r>
              <a:rPr lang="en-US" sz="1400" dirty="0" err="1"/>
              <a:t>blepharospasm</a:t>
            </a:r>
            <a:r>
              <a:rPr lang="en-US" sz="1400" dirty="0"/>
              <a:t> that begin 4 </a:t>
            </a:r>
            <a:r>
              <a:rPr lang="mr-IN" sz="1400" dirty="0"/>
              <a:t>–</a:t>
            </a:r>
            <a:r>
              <a:rPr lang="en-US" sz="1400" dirty="0"/>
              <a:t> 10 hours after exposure. Symptoms may last &lt;48 hours or several days if severe (111-112)</a:t>
            </a:r>
          </a:p>
          <a:p>
            <a:pPr marL="0" indent="0">
              <a:buNone/>
            </a:pPr>
            <a:r>
              <a:rPr lang="en-US" sz="1400" b="1" dirty="0"/>
              <a:t>Prevention</a:t>
            </a:r>
          </a:p>
          <a:p>
            <a:r>
              <a:rPr lang="en-US" sz="1400" dirty="0"/>
              <a:t>Sunglasses, goggles with side protection, soft contact lenses, and hats all offer good protection.</a:t>
            </a:r>
          </a:p>
          <a:p>
            <a:pPr marL="0" indent="0">
              <a:buNone/>
            </a:pPr>
            <a:r>
              <a:rPr lang="en-US" sz="1400" b="1" dirty="0"/>
              <a:t>Treatment</a:t>
            </a:r>
            <a:endParaRPr lang="en-US" sz="1400" dirty="0"/>
          </a:p>
          <a:p>
            <a:r>
              <a:rPr lang="en-US" sz="1400" dirty="0"/>
              <a:t>Close eyes, manage pain, promote lubrication, prevent infection with appropriate analgesics, lubricants, non-</a:t>
            </a:r>
            <a:r>
              <a:rPr lang="en-US" sz="1400" dirty="0" err="1"/>
              <a:t>steriodal</a:t>
            </a:r>
            <a:r>
              <a:rPr lang="en-US" sz="1400" dirty="0"/>
              <a:t> anti-inflammatory drops, anesthetics, and antibiotics (111,112).</a:t>
            </a:r>
          </a:p>
        </p:txBody>
      </p:sp>
    </p:spTree>
    <p:extLst>
      <p:ext uri="{BB962C8B-B14F-4D97-AF65-F5344CB8AC3E}">
        <p14:creationId xmlns:p14="http://schemas.microsoft.com/office/powerpoint/2010/main" val="4175369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0570" y="288871"/>
            <a:ext cx="7886700" cy="3482872"/>
          </a:xfrm>
        </p:spPr>
        <p:txBody>
          <a:bodyPr>
            <a:normAutofit/>
          </a:bodyPr>
          <a:lstStyle/>
          <a:p>
            <a:pPr marL="342900" lvl="1" indent="0">
              <a:buNone/>
            </a:pPr>
            <a:r>
              <a:rPr lang="en-US" sz="1400" b="1" dirty="0"/>
              <a:t>Cold water</a:t>
            </a:r>
          </a:p>
          <a:p>
            <a:pPr lvl="1"/>
            <a:r>
              <a:rPr lang="en-US" sz="1400" dirty="0"/>
              <a:t>Many responses for cold air hypothermia occur sooner in cold water as cooling rates are 4-5 times faster in cold water than air (113). </a:t>
            </a:r>
          </a:p>
          <a:p>
            <a:pPr lvl="1"/>
            <a:r>
              <a:rPr lang="en-US" sz="1400" dirty="0"/>
              <a:t>The multiple stages of water immersion have specific hazards on body tissues. </a:t>
            </a:r>
          </a:p>
          <a:p>
            <a:pPr lvl="1"/>
            <a:r>
              <a:rPr lang="en-US" sz="1400" dirty="0"/>
              <a:t>Responses such as “cold shock” are the most dangerous, characterized by “gasp” response, hyperventilation, conscious loss of breathing, hypertension and increased cardiac workload (114-116).</a:t>
            </a:r>
          </a:p>
          <a:p>
            <a:pPr lvl="1"/>
            <a:r>
              <a:rPr lang="en-US" sz="1400" dirty="0"/>
              <a:t>60% of cold water immersion deaths occur within the first minutes of immersion and long before hypothermia occurs (120).</a:t>
            </a:r>
          </a:p>
          <a:p>
            <a:pPr marL="342900" lvl="1" indent="0">
              <a:buNone/>
            </a:pPr>
            <a:r>
              <a:rPr lang="en-US" sz="1400" b="1" dirty="0"/>
              <a:t>Prevention/Treatment</a:t>
            </a:r>
          </a:p>
          <a:p>
            <a:pPr lvl="1"/>
            <a:r>
              <a:rPr lang="en-US" sz="1400" dirty="0"/>
              <a:t>Slowing the rate of entry into cold water should help people “adapt” to the water temperature and reduce aspiration.</a:t>
            </a:r>
          </a:p>
          <a:p>
            <a:pPr lvl="1"/>
            <a:r>
              <a:rPr lang="en-US" sz="1400" dirty="0"/>
              <a:t>Physiological protections such as cold habituation, and technological protection can aid in preventing cardiac and respiratory related problems in accidental or athletic related cold water immersion (123).</a:t>
            </a:r>
          </a:p>
        </p:txBody>
      </p:sp>
    </p:spTree>
    <p:extLst>
      <p:ext uri="{BB962C8B-B14F-4D97-AF65-F5344CB8AC3E}">
        <p14:creationId xmlns:p14="http://schemas.microsoft.com/office/powerpoint/2010/main" val="3881943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364685"/>
            <a:ext cx="7886700" cy="3473394"/>
          </a:xfrm>
        </p:spPr>
        <p:txBody>
          <a:bodyPr/>
          <a:lstStyle/>
          <a:p>
            <a:pPr marL="0" indent="0">
              <a:buNone/>
            </a:pPr>
            <a:r>
              <a:rPr lang="en-US" sz="1400" b="1" dirty="0"/>
              <a:t>Cold and Performance</a:t>
            </a:r>
          </a:p>
          <a:p>
            <a:r>
              <a:rPr lang="en-US" sz="1400" dirty="0"/>
              <a:t>Cold air and water exposure can potentially have deleterious effects on aerobic an strength performance by lowering VO</a:t>
            </a:r>
            <a:r>
              <a:rPr lang="en-US" sz="1400" baseline="-25000" dirty="0"/>
              <a:t>2</a:t>
            </a:r>
            <a:r>
              <a:rPr lang="en-US" sz="1400" dirty="0"/>
              <a:t>max, exercise time, sprint/power ability (134-140, 143-145).</a:t>
            </a:r>
          </a:p>
          <a:p>
            <a:r>
              <a:rPr lang="en-US" sz="1400" dirty="0"/>
              <a:t>Increased muscle lactate and a lower maximal heart rate have been observed with cold water immersion (147, 148).</a:t>
            </a:r>
          </a:p>
          <a:p>
            <a:r>
              <a:rPr lang="en-US" sz="1400" dirty="0"/>
              <a:t>Exercise of sufficient intensity increases skin perfusion and reduces skin cooling and cold injury risk.</a:t>
            </a:r>
          </a:p>
          <a:p>
            <a:r>
              <a:rPr lang="en-US" sz="1400" dirty="0"/>
              <a:t>There is a lack of consensus if cold air impacts aerobic performance. Coaches, athletes, medical personnel, and officials should understand the physiology, pathophysiology, prevention, protection, and treatment of cold related impacts on performance. </a:t>
            </a:r>
          </a:p>
          <a:p>
            <a:r>
              <a:rPr lang="en-US" sz="1400" dirty="0"/>
              <a:t>Cold injury can result from exercising at low temperatures, and can impair exercise performance, or cause lifelong debility or death. This Consensus Statement provides up-to-date information on the pathogenesis, nature, impacts, prevention and treatment of the most common cold injuries.</a:t>
            </a:r>
          </a:p>
          <a:p>
            <a:r>
              <a:rPr lang="en-US" sz="1400" dirty="0"/>
              <a:t>An understanding of the impact of cold environments and approaches to mitigate these threats is essential for those hoping to perform in the cold conditions.</a:t>
            </a:r>
          </a:p>
          <a:p>
            <a:endParaRPr lang="en-US" sz="1400" dirty="0"/>
          </a:p>
          <a:p>
            <a:pPr marL="0" indent="0">
              <a:buNone/>
            </a:pPr>
            <a:endParaRPr lang="en-US" sz="1400" dirty="0"/>
          </a:p>
        </p:txBody>
      </p:sp>
    </p:spTree>
    <p:extLst>
      <p:ext uri="{BB962C8B-B14F-4D97-AF65-F5344CB8AC3E}">
        <p14:creationId xmlns:p14="http://schemas.microsoft.com/office/powerpoint/2010/main" val="177304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5100"/>
            <a:ext cx="7886700" cy="508524"/>
          </a:xfrm>
        </p:spPr>
        <p:txBody>
          <a:bodyPr>
            <a:normAutofit/>
          </a:bodyPr>
          <a:lstStyle/>
          <a:p>
            <a:r>
              <a:rPr lang="en-US" sz="1400" dirty="0"/>
              <a:t>References</a:t>
            </a:r>
          </a:p>
        </p:txBody>
      </p:sp>
      <p:sp>
        <p:nvSpPr>
          <p:cNvPr id="3" name="Content Placeholder 2"/>
          <p:cNvSpPr>
            <a:spLocks noGrp="1"/>
          </p:cNvSpPr>
          <p:nvPr>
            <p:ph sz="half" idx="1"/>
          </p:nvPr>
        </p:nvSpPr>
        <p:spPr>
          <a:xfrm>
            <a:off x="648102" y="506655"/>
            <a:ext cx="7885754" cy="3712581"/>
          </a:xfrm>
        </p:spPr>
        <p:txBody>
          <a:bodyPr anchor="t">
            <a:noAutofit/>
          </a:bodyPr>
          <a:lstStyle/>
          <a:p>
            <a:pPr marL="0" indent="0">
              <a:lnSpc>
                <a:spcPct val="120000"/>
              </a:lnSpc>
              <a:spcBef>
                <a:spcPts val="150"/>
              </a:spcBef>
              <a:buNone/>
            </a:pPr>
            <a:r>
              <a:rPr lang="fr-CH" sz="700" dirty="0">
                <a:latin typeface="+mj-lt"/>
              </a:rPr>
              <a:t>8. Nygaard RM, Endorf FW. Frostbite in the United States: an examination of the National Burn Repository and National Trauma Data Bank. </a:t>
            </a:r>
            <a:r>
              <a:rPr lang="fr-CH" sz="700" i="1" dirty="0">
                <a:latin typeface="+mj-lt"/>
              </a:rPr>
              <a:t>J Burn Care Res</a:t>
            </a:r>
            <a:r>
              <a:rPr lang="fr-CH" sz="700" dirty="0">
                <a:latin typeface="+mj-lt"/>
              </a:rPr>
              <a:t>. 2018;39(5):780-5.</a:t>
            </a:r>
            <a:endParaRPr lang="en-US" sz="700" dirty="0">
              <a:latin typeface="+mj-lt"/>
            </a:endParaRPr>
          </a:p>
          <a:p>
            <a:pPr marL="0" indent="0">
              <a:lnSpc>
                <a:spcPct val="120000"/>
              </a:lnSpc>
              <a:spcBef>
                <a:spcPts val="150"/>
              </a:spcBef>
              <a:buNone/>
            </a:pPr>
            <a:r>
              <a:rPr lang="fr-CH" sz="700" dirty="0">
                <a:latin typeface="+mj-lt"/>
              </a:rPr>
              <a:t>9. Imray C, Grieve A, Dhillon S. Cold damage to the extremities: frostbite and non-freezing cold injuries. </a:t>
            </a:r>
            <a:r>
              <a:rPr lang="fr-CH" sz="700" i="1" dirty="0">
                <a:latin typeface="+mj-lt"/>
              </a:rPr>
              <a:t>Postgrad Med J</a:t>
            </a:r>
            <a:r>
              <a:rPr lang="fr-CH" sz="700" dirty="0">
                <a:latin typeface="+mj-lt"/>
              </a:rPr>
              <a:t>. 2009;85(1007):481-8.</a:t>
            </a:r>
            <a:endParaRPr lang="en-US" sz="700" dirty="0">
              <a:latin typeface="+mj-lt"/>
            </a:endParaRPr>
          </a:p>
          <a:p>
            <a:pPr marL="0" indent="0">
              <a:lnSpc>
                <a:spcPct val="120000"/>
              </a:lnSpc>
              <a:spcBef>
                <a:spcPts val="150"/>
              </a:spcBef>
              <a:buNone/>
            </a:pPr>
            <a:r>
              <a:rPr lang="fr-CH" sz="700" dirty="0">
                <a:latin typeface="+mj-lt"/>
              </a:rPr>
              <a:t>10. Golant A, Nord RM, Paksima N, Posner MA. Cold exposure injuries to the extremities. </a:t>
            </a:r>
            <a:r>
              <a:rPr lang="fr-CH" sz="700" i="1" dirty="0">
                <a:latin typeface="+mj-lt"/>
              </a:rPr>
              <a:t>J Am Acad Orthop Surg</a:t>
            </a:r>
            <a:r>
              <a:rPr lang="fr-CH" sz="700" dirty="0">
                <a:latin typeface="+mj-lt"/>
              </a:rPr>
              <a:t>. 2008;16(12):704-15.</a:t>
            </a:r>
          </a:p>
          <a:p>
            <a:pPr marL="0" indent="0">
              <a:lnSpc>
                <a:spcPct val="120000"/>
              </a:lnSpc>
              <a:spcBef>
                <a:spcPts val="150"/>
              </a:spcBef>
              <a:buNone/>
            </a:pPr>
            <a:r>
              <a:rPr lang="fr-CH" sz="700" dirty="0">
                <a:latin typeface="+mj-lt"/>
              </a:rPr>
              <a:t>11. Basit H, Wallen TJ, Dudley C. Frostbite. In. </a:t>
            </a:r>
            <a:r>
              <a:rPr lang="fr-CH" sz="700" i="1" dirty="0">
                <a:latin typeface="+mj-lt"/>
              </a:rPr>
              <a:t>StatPearls [Internet]</a:t>
            </a:r>
            <a:r>
              <a:rPr lang="fr-CH" sz="700" dirty="0">
                <a:latin typeface="+mj-lt"/>
              </a:rPr>
              <a:t>. Treasure Island, FL: StatPearls Publishing; 2020.</a:t>
            </a:r>
          </a:p>
          <a:p>
            <a:pPr marL="0" indent="0">
              <a:lnSpc>
                <a:spcPct val="120000"/>
              </a:lnSpc>
              <a:spcBef>
                <a:spcPts val="150"/>
              </a:spcBef>
              <a:buNone/>
            </a:pPr>
            <a:r>
              <a:rPr lang="fr-CH" sz="700" dirty="0">
                <a:latin typeface="+mj-lt"/>
              </a:rPr>
              <a:t>12. Heil K, Thomas R, Robertson G, Porter A, Milner R, Wood A. Freezing and non-freezing cold weather injuries: a systematic review. </a:t>
            </a:r>
            <a:r>
              <a:rPr lang="fr-CH" sz="700" i="1" dirty="0">
                <a:latin typeface="+mj-lt"/>
              </a:rPr>
              <a:t>Br Med Bull</a:t>
            </a:r>
            <a:r>
              <a:rPr lang="fr-CH" sz="700" dirty="0">
                <a:latin typeface="+mj-lt"/>
              </a:rPr>
              <a:t>. 2016;117(1):79-93.</a:t>
            </a:r>
          </a:p>
          <a:p>
            <a:pPr marL="0" indent="0">
              <a:lnSpc>
                <a:spcPct val="120000"/>
              </a:lnSpc>
              <a:spcBef>
                <a:spcPts val="150"/>
              </a:spcBef>
              <a:buNone/>
            </a:pPr>
            <a:r>
              <a:rPr lang="fr-CH" sz="700" dirty="0">
                <a:latin typeface="+mj-lt"/>
              </a:rPr>
              <a:t>38. National Weather Service. </a:t>
            </a:r>
            <a:r>
              <a:rPr lang="fr-CH" sz="700" i="1" dirty="0">
                <a:latin typeface="+mj-lt"/>
              </a:rPr>
              <a:t>Windchill Temperature Index</a:t>
            </a:r>
            <a:r>
              <a:rPr lang="fr-CH" sz="700" dirty="0">
                <a:latin typeface="+mj-lt"/>
              </a:rPr>
              <a:t>. Office of Climate, Water, and Weather Services, Washington,D.C., National Oceanic and Atmospheric Administration, 2001.</a:t>
            </a:r>
          </a:p>
          <a:p>
            <a:pPr marL="0" indent="0">
              <a:lnSpc>
                <a:spcPct val="120000"/>
              </a:lnSpc>
              <a:spcBef>
                <a:spcPts val="150"/>
              </a:spcBef>
              <a:buNone/>
            </a:pPr>
            <a:r>
              <a:rPr lang="en-US" sz="700" dirty="0">
                <a:latin typeface="+mj-lt"/>
              </a:rPr>
              <a:t>39. T</a:t>
            </a:r>
            <a:r>
              <a:rPr lang="fr-CH" sz="700" dirty="0">
                <a:latin typeface="+mj-lt"/>
              </a:rPr>
              <a:t>ikuisis P. Finger cooling during cold air exposure. </a:t>
            </a:r>
            <a:r>
              <a:rPr lang="fr-CH" sz="700" i="1" dirty="0">
                <a:latin typeface="+mj-lt"/>
              </a:rPr>
              <a:t>Bull Am Meterol Soc</a:t>
            </a:r>
            <a:r>
              <a:rPr lang="fr-CH" sz="700" dirty="0">
                <a:latin typeface="+mj-lt"/>
              </a:rPr>
              <a:t>. 2004;85:717-23</a:t>
            </a:r>
          </a:p>
          <a:p>
            <a:pPr marL="0" indent="0">
              <a:lnSpc>
                <a:spcPct val="120000"/>
              </a:lnSpc>
              <a:spcBef>
                <a:spcPts val="150"/>
              </a:spcBef>
              <a:buNone/>
            </a:pPr>
            <a:r>
              <a:rPr lang="fr-CH" sz="700" dirty="0">
                <a:latin typeface="+mj-lt"/>
              </a:rPr>
              <a:t>43. Geng Q, Holmér I, Hartog DE et al. Temperature limit values for touching cold surfaces with the fingertip. </a:t>
            </a:r>
            <a:r>
              <a:rPr lang="fr-CH" sz="700" i="1" dirty="0">
                <a:latin typeface="+mj-lt"/>
              </a:rPr>
              <a:t>Ann Occup Hyg</a:t>
            </a:r>
            <a:r>
              <a:rPr lang="fr-CH" sz="700" dirty="0">
                <a:latin typeface="+mj-lt"/>
              </a:rPr>
              <a:t>. 2006;50(8):851-62.</a:t>
            </a:r>
            <a:endParaRPr lang="en-US" sz="700" dirty="0">
              <a:latin typeface="+mj-lt"/>
            </a:endParaRPr>
          </a:p>
          <a:p>
            <a:pPr marL="0" indent="0">
              <a:lnSpc>
                <a:spcPct val="120000"/>
              </a:lnSpc>
              <a:spcBef>
                <a:spcPts val="150"/>
              </a:spcBef>
              <a:buNone/>
            </a:pPr>
            <a:r>
              <a:rPr lang="en-US" sz="700" dirty="0">
                <a:latin typeface="+mj-lt"/>
              </a:rPr>
              <a:t>46. </a:t>
            </a:r>
            <a:r>
              <a:rPr lang="fr-CH" sz="700" dirty="0">
                <a:latin typeface="+mj-lt"/>
              </a:rPr>
              <a:t>Grieve AW, Davis P, Dhillon S, Richards P, Hillebrandt D, Imray CH. A clinical review of the management of frostbite. </a:t>
            </a:r>
            <a:r>
              <a:rPr lang="fr-CH" sz="700" i="1" dirty="0">
                <a:latin typeface="+mj-lt"/>
              </a:rPr>
              <a:t>J R Army Med Corps</a:t>
            </a:r>
            <a:r>
              <a:rPr lang="fr-CH" sz="700" dirty="0">
                <a:latin typeface="+mj-lt"/>
              </a:rPr>
              <a:t>. 2011;157(1):73-8.</a:t>
            </a:r>
            <a:endParaRPr lang="en-US" sz="700" dirty="0">
              <a:latin typeface="+mj-lt"/>
            </a:endParaRPr>
          </a:p>
          <a:p>
            <a:pPr marL="0" indent="0">
              <a:lnSpc>
                <a:spcPct val="120000"/>
              </a:lnSpc>
              <a:spcBef>
                <a:spcPts val="150"/>
              </a:spcBef>
              <a:buNone/>
            </a:pPr>
            <a:r>
              <a:rPr lang="en-US" sz="700" dirty="0">
                <a:latin typeface="+mj-lt"/>
              </a:rPr>
              <a:t>47. </a:t>
            </a:r>
            <a:r>
              <a:rPr lang="fr-CH" sz="700" dirty="0">
                <a:latin typeface="+mj-lt"/>
              </a:rPr>
              <a:t>Handford C, Buxton P, Russell K et al. Frostbite: a practical approach to hospital management. </a:t>
            </a:r>
            <a:r>
              <a:rPr lang="fr-CH" sz="700" i="1" dirty="0">
                <a:latin typeface="+mj-lt"/>
              </a:rPr>
              <a:t>Extrem Physiol Med</a:t>
            </a:r>
            <a:r>
              <a:rPr lang="fr-CH" sz="700" dirty="0">
                <a:latin typeface="+mj-lt"/>
              </a:rPr>
              <a:t>. 2014;3:7.</a:t>
            </a:r>
            <a:endParaRPr lang="en-US" sz="700" dirty="0">
              <a:latin typeface="+mj-lt"/>
            </a:endParaRPr>
          </a:p>
          <a:p>
            <a:pPr marL="0" indent="0">
              <a:lnSpc>
                <a:spcPct val="120000"/>
              </a:lnSpc>
              <a:spcBef>
                <a:spcPts val="150"/>
              </a:spcBef>
              <a:buNone/>
            </a:pPr>
            <a:r>
              <a:rPr lang="en-US" sz="700" dirty="0">
                <a:latin typeface="+mj-lt"/>
              </a:rPr>
              <a:t>48. </a:t>
            </a:r>
            <a:r>
              <a:rPr lang="fr-CH" sz="700" dirty="0">
                <a:latin typeface="+mj-lt"/>
              </a:rPr>
              <a:t>Francis TJ, Golden FSC. Non-freezing cold injury: the pathogenesis. </a:t>
            </a:r>
            <a:r>
              <a:rPr lang="fr-CH" sz="700" i="1" dirty="0">
                <a:latin typeface="+mj-lt"/>
              </a:rPr>
              <a:t>J Royal Nav Med Ser</a:t>
            </a:r>
            <a:r>
              <a:rPr lang="fr-CH" sz="700" dirty="0">
                <a:latin typeface="+mj-lt"/>
              </a:rPr>
              <a:t>. 1985;71(1):3-8.</a:t>
            </a:r>
          </a:p>
          <a:p>
            <a:pPr marL="0" indent="0">
              <a:lnSpc>
                <a:spcPct val="120000"/>
              </a:lnSpc>
              <a:spcBef>
                <a:spcPts val="0"/>
              </a:spcBef>
              <a:buNone/>
            </a:pPr>
            <a:r>
              <a:rPr lang="en-US" sz="700" dirty="0">
                <a:latin typeface="+mj-lt"/>
              </a:rPr>
              <a:t>51. </a:t>
            </a:r>
            <a:r>
              <a:rPr lang="fr-CH" sz="700" dirty="0">
                <a:latin typeface="+mj-lt"/>
              </a:rPr>
              <a:t>Golden FSC, Francis TJ, Gallimore D, Pethybridge R. Lessons from history: morbidity of cold injury in the Royal Marines during the Falklands Conflict of 1982. </a:t>
            </a:r>
            <a:r>
              <a:rPr lang="fr-CH" sz="700" i="1" dirty="0">
                <a:latin typeface="+mj-lt"/>
              </a:rPr>
              <a:t>Extrem Physiol Med</a:t>
            </a:r>
            <a:r>
              <a:rPr lang="fr-CH" sz="700" dirty="0">
                <a:latin typeface="+mj-lt"/>
              </a:rPr>
              <a:t>. 2013;8(2):23.</a:t>
            </a:r>
            <a:br>
              <a:rPr lang="en-US" sz="700" dirty="0">
                <a:latin typeface="+mj-lt"/>
              </a:rPr>
            </a:br>
            <a:r>
              <a:rPr lang="fr-CH" sz="700" dirty="0">
                <a:latin typeface="+mj-lt"/>
              </a:rPr>
              <a:t>52. Tlougan BE, Mancini AJ, Mandell JA, Cohen DE, Sanchez MR. Skin conditions in figure skaters, ice-hockey players and speed skaters: part II - cold-induced, infectious and inflammatory dermatoses. </a:t>
            </a:r>
            <a:r>
              <a:rPr lang="fr-CH" sz="700" i="1" dirty="0">
                <a:latin typeface="+mj-lt"/>
              </a:rPr>
              <a:t>Sports Med</a:t>
            </a:r>
            <a:r>
              <a:rPr lang="fr-CH" sz="700" dirty="0">
                <a:latin typeface="+mj-lt"/>
              </a:rPr>
              <a:t>. 2011;41(11):967-84.</a:t>
            </a:r>
            <a:br>
              <a:rPr lang="en-US" sz="700" dirty="0">
                <a:latin typeface="+mj-lt"/>
              </a:rPr>
            </a:br>
            <a:r>
              <a:rPr lang="fr-CH" sz="700" dirty="0">
                <a:latin typeface="+mj-lt"/>
              </a:rPr>
              <a:t>53. Fraser IC, Loftus JA. "Trench foot" caused by the cold. </a:t>
            </a:r>
            <a:r>
              <a:rPr lang="fr-CH" sz="700" i="1" dirty="0">
                <a:latin typeface="+mj-lt"/>
              </a:rPr>
              <a:t>Br Med J</a:t>
            </a:r>
            <a:r>
              <a:rPr lang="fr-CH" sz="700" dirty="0">
                <a:latin typeface="+mj-lt"/>
              </a:rPr>
              <a:t>. 1979;1(6160):414.</a:t>
            </a:r>
            <a:br>
              <a:rPr lang="en-US" sz="700" dirty="0">
                <a:latin typeface="+mj-lt"/>
              </a:rPr>
            </a:br>
            <a:r>
              <a:rPr lang="fr-CH" sz="700" dirty="0">
                <a:latin typeface="+mj-lt"/>
              </a:rPr>
              <a:t>54. Laden GD, Purdy G, O'Rielly G. Cold injury to a diver's hand after a 90-min dive in 6 degrees C water. </a:t>
            </a:r>
            <a:r>
              <a:rPr lang="fr-CH" sz="700" i="1" dirty="0">
                <a:latin typeface="+mj-lt"/>
              </a:rPr>
              <a:t>Aviat Space Environ Med</a:t>
            </a:r>
            <a:r>
              <a:rPr lang="fr-CH" sz="700" dirty="0">
                <a:latin typeface="+mj-lt"/>
              </a:rPr>
              <a:t>. 2007;78(5):523-5.</a:t>
            </a:r>
            <a:br>
              <a:rPr lang="en-US" sz="700" dirty="0">
                <a:latin typeface="+mj-lt"/>
              </a:rPr>
            </a:br>
            <a:r>
              <a:rPr lang="fr-CH" sz="700" dirty="0">
                <a:latin typeface="+mj-lt"/>
              </a:rPr>
              <a:t>55. Longman DP, Brown EL, Imray CHE. Nonfreezing cold injuries among long-distance polar rowers. </a:t>
            </a:r>
            <a:r>
              <a:rPr lang="fr-CH" sz="700" i="1" dirty="0">
                <a:latin typeface="+mj-lt"/>
              </a:rPr>
              <a:t>Wilderness Environ Med</a:t>
            </a:r>
            <a:r>
              <a:rPr lang="fr-CH" sz="700" dirty="0">
                <a:latin typeface="+mj-lt"/>
              </a:rPr>
              <a:t>. 2020;31(2):209-14.</a:t>
            </a:r>
            <a:br>
              <a:rPr lang="en-US" sz="700" dirty="0">
                <a:latin typeface="+mj-lt"/>
              </a:rPr>
            </a:br>
            <a:r>
              <a:rPr lang="fr-CH" sz="700" dirty="0">
                <a:latin typeface="+mj-lt"/>
              </a:rPr>
              <a:t>56. Paal P, Brugger H, Kaser G, Putzer G, Tiefenthaler W, Wenzel V. Surviving 6 days in a crevasse. </a:t>
            </a:r>
            <a:r>
              <a:rPr lang="fr-CH" sz="700" i="1" dirty="0">
                <a:latin typeface="+mj-lt"/>
              </a:rPr>
              <a:t>Lancet</a:t>
            </a:r>
            <a:r>
              <a:rPr lang="fr-CH" sz="700" dirty="0">
                <a:latin typeface="+mj-lt"/>
              </a:rPr>
              <a:t>. 2013;381(9865):506.76. Paal P, Gordon L, Strapazzon G et al. Accidental hypothermia-an update : The content of this review is endorsed by the International Commission for Mountain Emergency Medicine (ICAR MEDCOM). </a:t>
            </a:r>
            <a:r>
              <a:rPr lang="fr-CH" sz="700" i="1" dirty="0">
                <a:latin typeface="+mj-lt"/>
              </a:rPr>
              <a:t>Scand J Trauma Resusc Emerg Med</a:t>
            </a:r>
            <a:r>
              <a:rPr lang="fr-CH" sz="700" dirty="0">
                <a:latin typeface="+mj-lt"/>
              </a:rPr>
              <a:t>. 2016;24(1):111.</a:t>
            </a:r>
            <a:br>
              <a:rPr lang="en-US" sz="700" dirty="0">
                <a:latin typeface="+mj-lt"/>
              </a:rPr>
            </a:br>
            <a:r>
              <a:rPr lang="en-US" sz="700" dirty="0">
                <a:latin typeface="+mj-lt"/>
              </a:rPr>
              <a:t>77. </a:t>
            </a:r>
            <a:r>
              <a:rPr lang="fr-CH" sz="700" dirty="0">
                <a:latin typeface="+mj-lt"/>
              </a:rPr>
              <a:t>Lott C, Truhlář A, Alfonzo A et al. European Resuscitation Council Guidelines 2021: Cardiac arrest in special circumstances. </a:t>
            </a:r>
            <a:r>
              <a:rPr lang="fr-CH" sz="700" i="1" dirty="0">
                <a:latin typeface="+mj-lt"/>
              </a:rPr>
              <a:t>Resuscitation</a:t>
            </a:r>
            <a:r>
              <a:rPr lang="fr-CH" sz="700" dirty="0">
                <a:latin typeface="+mj-lt"/>
              </a:rPr>
              <a:t>. 2021;161:152-219.</a:t>
            </a:r>
            <a:br>
              <a:rPr lang="en-US" sz="700" dirty="0">
                <a:latin typeface="+mj-lt"/>
              </a:rPr>
            </a:br>
            <a:r>
              <a:rPr lang="en-US" sz="700" dirty="0">
                <a:latin typeface="+mj-lt"/>
              </a:rPr>
              <a:t>78. </a:t>
            </a:r>
            <a:r>
              <a:rPr lang="fr-CH" sz="700" dirty="0">
                <a:latin typeface="+mj-lt"/>
              </a:rPr>
              <a:t>Fujimoto Y, Matsuyama T, Morita S et al. Indoor versus outdoor occurrence in mortality of accidental hypothermia in Japan: The J-Point registry. </a:t>
            </a:r>
            <a:r>
              <a:rPr lang="fr-CH" sz="700" i="1" dirty="0">
                <a:latin typeface="+mj-lt"/>
              </a:rPr>
              <a:t>Ther Hypothermia Temp Manag</a:t>
            </a:r>
            <a:r>
              <a:rPr lang="fr-CH" sz="700" dirty="0">
                <a:latin typeface="+mj-lt"/>
              </a:rPr>
              <a:t>. 2020;10(3):159-64.</a:t>
            </a:r>
            <a:endParaRPr lang="en-US" sz="700" dirty="0">
              <a:latin typeface="+mj-lt"/>
            </a:endParaRPr>
          </a:p>
          <a:p>
            <a:pPr marL="0" indent="0">
              <a:lnSpc>
                <a:spcPct val="120000"/>
              </a:lnSpc>
              <a:spcBef>
                <a:spcPts val="0"/>
              </a:spcBef>
              <a:buNone/>
            </a:pPr>
            <a:r>
              <a:rPr lang="en-US" sz="700" dirty="0">
                <a:latin typeface="+mj-lt"/>
              </a:rPr>
              <a:t>85. </a:t>
            </a:r>
            <a:r>
              <a:rPr lang="fr-CH" sz="700" dirty="0">
                <a:latin typeface="+mj-lt"/>
              </a:rPr>
              <a:t>Belding HS. Protection against dry cold. In: LH Newburgh editor. </a:t>
            </a:r>
            <a:r>
              <a:rPr lang="fr-CH" sz="700" i="1" dirty="0">
                <a:latin typeface="+mj-lt"/>
              </a:rPr>
              <a:t>Physiology of heat regulation and the science of clothing</a:t>
            </a:r>
            <a:r>
              <a:rPr lang="fr-CH" sz="700" dirty="0">
                <a:latin typeface="+mj-lt"/>
              </a:rPr>
              <a:t>. Philadelphia: W.B. Saunders; 1949, pp. 351-66.</a:t>
            </a:r>
            <a:br>
              <a:rPr lang="fr-CH" sz="700" dirty="0">
                <a:latin typeface="+mj-lt"/>
              </a:rPr>
            </a:br>
            <a:r>
              <a:rPr lang="en-US" sz="700" dirty="0">
                <a:latin typeface="+mj-lt"/>
              </a:rPr>
              <a:t>92. </a:t>
            </a:r>
            <a:r>
              <a:rPr lang="en-US" sz="700" dirty="0" err="1">
                <a:latin typeface="+mj-lt"/>
              </a:rPr>
              <a:t>Zafren</a:t>
            </a:r>
            <a:r>
              <a:rPr lang="en-US" sz="700" dirty="0">
                <a:latin typeface="+mj-lt"/>
              </a:rPr>
              <a:t> K, </a:t>
            </a:r>
            <a:r>
              <a:rPr lang="en-US" sz="700" dirty="0" err="1">
                <a:latin typeface="+mj-lt"/>
              </a:rPr>
              <a:t>Giesbrecht</a:t>
            </a:r>
            <a:r>
              <a:rPr lang="en-US" sz="700" dirty="0">
                <a:latin typeface="+mj-lt"/>
              </a:rPr>
              <a:t> GG, </a:t>
            </a:r>
            <a:r>
              <a:rPr lang="en-US" sz="700" dirty="0" err="1">
                <a:latin typeface="+mj-lt"/>
              </a:rPr>
              <a:t>Danzl</a:t>
            </a:r>
            <a:r>
              <a:rPr lang="en-US" sz="700" dirty="0">
                <a:latin typeface="+mj-lt"/>
              </a:rPr>
              <a:t> DF et al. Wilderness Medical Society practice guidelines for the out-of-hospital evaluation and treatment of accidental </a:t>
            </a:r>
            <a:br>
              <a:rPr lang="en-US" sz="700" dirty="0">
                <a:latin typeface="+mj-lt"/>
              </a:rPr>
            </a:br>
            <a:r>
              <a:rPr lang="en-US" sz="700" dirty="0">
                <a:latin typeface="+mj-lt"/>
              </a:rPr>
              <a:t>hypothermia: 2014 update. </a:t>
            </a:r>
            <a:r>
              <a:rPr lang="en-US" sz="700" i="1" dirty="0">
                <a:latin typeface="+mj-lt"/>
              </a:rPr>
              <a:t>Wilderness Environ Med</a:t>
            </a:r>
            <a:r>
              <a:rPr lang="en-US" sz="700" dirty="0">
                <a:latin typeface="+mj-lt"/>
              </a:rPr>
              <a:t>. 2014;25(4 </a:t>
            </a:r>
            <a:r>
              <a:rPr lang="en-US" sz="700" dirty="0" err="1">
                <a:latin typeface="+mj-lt"/>
              </a:rPr>
              <a:t>Suppl</a:t>
            </a:r>
            <a:r>
              <a:rPr lang="en-US" sz="700" dirty="0">
                <a:latin typeface="+mj-lt"/>
              </a:rPr>
              <a:t>):S66-85. </a:t>
            </a:r>
            <a:br>
              <a:rPr lang="en-US" sz="700" dirty="0">
                <a:latin typeface="+mj-lt"/>
              </a:rPr>
            </a:br>
            <a:r>
              <a:rPr lang="en-US" sz="700" dirty="0">
                <a:latin typeface="+mj-lt"/>
              </a:rPr>
              <a:t>98. </a:t>
            </a:r>
            <a:r>
              <a:rPr lang="fr-CH" sz="700" dirty="0">
                <a:latin typeface="+mj-lt"/>
              </a:rPr>
              <a:t>Castellani JW, Tipton MJ. Cold stress effects on exposure tolerance and exercise performance. </a:t>
            </a:r>
            <a:r>
              <a:rPr lang="fr-CH" sz="700" i="1" dirty="0">
                <a:latin typeface="+mj-lt"/>
              </a:rPr>
              <a:t>Compr Physiol</a:t>
            </a:r>
            <a:r>
              <a:rPr lang="fr-CH" sz="700" dirty="0">
                <a:latin typeface="+mj-lt"/>
              </a:rPr>
              <a:t>. 2015;6:443-69.</a:t>
            </a:r>
            <a:br>
              <a:rPr lang="en-US" sz="700" dirty="0">
                <a:latin typeface="+mj-lt"/>
              </a:rPr>
            </a:br>
            <a:r>
              <a:rPr lang="fr-CH" sz="700" dirty="0">
                <a:latin typeface="+mj-lt"/>
              </a:rPr>
              <a:t>100. Van Tilburg C, Grissom CK, Zafren K et al. Wilderness Medical Society practice guidelines for prevention and management of avalanche and nonavalanche snow burial accidents. </a:t>
            </a:r>
            <a:r>
              <a:rPr lang="fr-CH" sz="700" i="1" dirty="0">
                <a:latin typeface="+mj-lt"/>
              </a:rPr>
              <a:t>Wilderness Environ Med</a:t>
            </a:r>
            <a:r>
              <a:rPr lang="fr-CH" sz="700" dirty="0">
                <a:latin typeface="+mj-lt"/>
              </a:rPr>
              <a:t>. 2017;28(1):23-42.</a:t>
            </a:r>
            <a:br>
              <a:rPr lang="en-US" sz="700" dirty="0">
                <a:latin typeface="+mj-lt"/>
              </a:rPr>
            </a:br>
            <a:endParaRPr lang="en-US" sz="700" dirty="0">
              <a:latin typeface="+mj-lt"/>
            </a:endParaRPr>
          </a:p>
        </p:txBody>
      </p:sp>
    </p:spTree>
    <p:extLst>
      <p:ext uri="{BB962C8B-B14F-4D97-AF65-F5344CB8AC3E}">
        <p14:creationId xmlns:p14="http://schemas.microsoft.com/office/powerpoint/2010/main" val="1361121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2293"/>
            <a:ext cx="8219776" cy="4252655"/>
          </a:xfrm>
        </p:spPr>
        <p:txBody>
          <a:bodyPr anchor="t">
            <a:noAutofit/>
          </a:bodyPr>
          <a:lstStyle/>
          <a:p>
            <a:pPr>
              <a:lnSpc>
                <a:spcPct val="100000"/>
              </a:lnSpc>
            </a:pPr>
            <a:r>
              <a:rPr lang="fr-CH" sz="700" dirty="0"/>
              <a:t>101. Brugger H, Durrer B, Elsensohn F et al. Resuscitation of avalanche victims: Evidence-based guidelines of the international commission for mountain emergency medicine (ICAR MEDCOM): intended for physicians and other advanced life support personnel. </a:t>
            </a:r>
            <a:r>
              <a:rPr lang="fr-CH" sz="700" i="1" dirty="0"/>
              <a:t>Resuscitation</a:t>
            </a:r>
            <a:r>
              <a:rPr lang="fr-CH" sz="700" dirty="0"/>
              <a:t>. 2013;84(5):539-46.</a:t>
            </a:r>
            <a:br>
              <a:rPr lang="en-US" sz="700" dirty="0"/>
            </a:br>
            <a:r>
              <a:rPr lang="fr-CH" sz="700" dirty="0"/>
              <a:t>102. Haegeli P, Falk M, Brugger H, Etter HJ, Boyd J. Comparison of avalanche survival patterns in Canada and Switzerland. </a:t>
            </a:r>
            <a:r>
              <a:rPr lang="fr-CH" sz="700" i="1" dirty="0"/>
              <a:t>Can Med Assoc J</a:t>
            </a:r>
            <a:r>
              <a:rPr lang="fr-CH" sz="700" dirty="0"/>
              <a:t>. 2011;183(7):789-95.</a:t>
            </a:r>
            <a:br>
              <a:rPr lang="en-US" sz="700" dirty="0"/>
            </a:br>
            <a:r>
              <a:rPr lang="fr-CH" sz="700" dirty="0"/>
              <a:t>104. Paal P, Strapazzon G, Braun P et al. Factors affecting survival from avalanche burial--a randomised prospective porcine pilot study. </a:t>
            </a:r>
            <a:r>
              <a:rPr lang="fr-CH" sz="700" i="1" dirty="0"/>
              <a:t>Resuscitation</a:t>
            </a:r>
            <a:r>
              <a:rPr lang="fr-CH" sz="700" dirty="0"/>
              <a:t>. 2013;84(2):239-43.</a:t>
            </a:r>
            <a:br>
              <a:rPr lang="en-US" sz="700" dirty="0"/>
            </a:br>
            <a:r>
              <a:rPr lang="fr-CH" sz="700" dirty="0"/>
              <a:t>110. Sliney DH. How light reaches the eye and its components. </a:t>
            </a:r>
            <a:r>
              <a:rPr lang="fr-CH" sz="700" i="1" dirty="0"/>
              <a:t>Int J Toxicol</a:t>
            </a:r>
            <a:r>
              <a:rPr lang="fr-CH" sz="700" dirty="0"/>
              <a:t>. 2002;21(6):501-9.</a:t>
            </a:r>
            <a:br>
              <a:rPr lang="en-US" sz="700" dirty="0"/>
            </a:br>
            <a:r>
              <a:rPr lang="fr-CH" sz="700" dirty="0"/>
              <a:t>111. Ellerton JA, Zuljan I, Agazzi G, Boyd JJ. Eye problems in mountain and remote areas: prevention and onsite treatment--official recommendations of the International Commission for Mountain Emergency Medicine ICAR MEDCOM. </a:t>
            </a:r>
            <a:r>
              <a:rPr lang="fr-CH" sz="700" i="1" dirty="0"/>
              <a:t>Wilderness Environ Med</a:t>
            </a:r>
            <a:r>
              <a:rPr lang="fr-CH" sz="700" dirty="0"/>
              <a:t>. 2009;20(2):169-75.</a:t>
            </a:r>
            <a:br>
              <a:rPr lang="en-US" sz="700" dirty="0"/>
            </a:br>
            <a:r>
              <a:rPr lang="fr-CH" sz="700" dirty="0"/>
              <a:t>112. Willmann G. Ultraviolet keratitis: from the pathophysiological basis to prevention and clinical management. </a:t>
            </a:r>
            <a:r>
              <a:rPr lang="fr-CH" sz="700" i="1" dirty="0"/>
              <a:t>High Alt Med Biol</a:t>
            </a:r>
            <a:r>
              <a:rPr lang="fr-CH" sz="700" dirty="0"/>
              <a:t>. 2015;16(4):277-82.</a:t>
            </a:r>
            <a:br>
              <a:rPr lang="en-US" sz="700" dirty="0"/>
            </a:br>
            <a:r>
              <a:rPr lang="fr-CH" sz="700" dirty="0"/>
              <a:t>113. Toner MM, McArdle WD. Human thermoregulatory responses to acute cold stress with special reference to water immersion. In: MJ Fregley, CM Blatteis editors. </a:t>
            </a:r>
            <a:r>
              <a:rPr lang="fr-CH" sz="700" i="1" dirty="0"/>
              <a:t>Handbook of Physiology: Environmental Physiology</a:t>
            </a:r>
            <a:r>
              <a:rPr lang="fr-CH" sz="700" dirty="0"/>
              <a:t>. Bethesda, MD: American Physiological Society; 1996, pp. 379-418.</a:t>
            </a:r>
            <a:br>
              <a:rPr lang="en-US" sz="700" dirty="0"/>
            </a:br>
            <a:r>
              <a:rPr lang="fr-CH" sz="700" dirty="0"/>
              <a:t>114. Hayward JS, Eckerson JD. Physiological responses and survival time prediction for humans in ice-water. </a:t>
            </a:r>
            <a:r>
              <a:rPr lang="fr-CH" sz="700" i="1" dirty="0"/>
              <a:t>Aviat Space Environ Med</a:t>
            </a:r>
            <a:r>
              <a:rPr lang="fr-CH" sz="700" dirty="0"/>
              <a:t>. 1984;55:206-12.</a:t>
            </a:r>
            <a:br>
              <a:rPr lang="en-US" sz="700" dirty="0"/>
            </a:br>
            <a:r>
              <a:rPr lang="fr-CH" sz="700" dirty="0"/>
              <a:t>115. Eglin C, Massey H, Tipton MJ. Initial responses to cold water immersion in men and women. In: </a:t>
            </a:r>
            <a:r>
              <a:rPr lang="fr-CH" sz="700" i="1" dirty="0"/>
              <a:t>Proceedings of the 18th International Conference on Environmental Ergonomics</a:t>
            </a:r>
            <a:r>
              <a:rPr lang="fr-CH" sz="700" dirty="0"/>
              <a:t>. 2019: Amsterdam, The Netherlands.</a:t>
            </a:r>
            <a:br>
              <a:rPr lang="en-US" sz="700" dirty="0"/>
            </a:br>
            <a:r>
              <a:rPr lang="fr-CH" sz="700" dirty="0"/>
              <a:t>116. Tipton MJ. The initial responses to cold-water immersion in man. </a:t>
            </a:r>
            <a:r>
              <a:rPr lang="fr-CH" sz="700" i="1" dirty="0"/>
              <a:t>Clin Sci</a:t>
            </a:r>
            <a:r>
              <a:rPr lang="fr-CH" sz="700" dirty="0"/>
              <a:t>. 1989;77:581-8.</a:t>
            </a:r>
            <a:br>
              <a:rPr lang="en-US" sz="700" dirty="0"/>
            </a:br>
            <a:r>
              <a:rPr lang="fr-CH" sz="700" dirty="0"/>
              <a:t>120. Tipton MJ. Sudden cardiac death during open water swimming. </a:t>
            </a:r>
            <a:r>
              <a:rPr lang="fr-CH" sz="700" i="1" dirty="0"/>
              <a:t>Br J Sports Med</a:t>
            </a:r>
            <a:r>
              <a:rPr lang="fr-CH" sz="700" dirty="0"/>
              <a:t>. 2014;48(15):1134-5.</a:t>
            </a:r>
            <a:br>
              <a:rPr lang="en-US" sz="700" dirty="0"/>
            </a:br>
            <a:r>
              <a:rPr lang="fr-CH" sz="700" dirty="0"/>
              <a:t>123. Tipton M, Golden FSC, Higenbottam C, Mekjavic IB, Eglin C. Temperature dependence of the habituation of the initial responses to cold-water immersion. </a:t>
            </a:r>
            <a:r>
              <a:rPr lang="fr-CH" sz="700" i="1" dirty="0"/>
              <a:t>Eur J Appl Physiol</a:t>
            </a:r>
            <a:r>
              <a:rPr lang="fr-CH" sz="700" dirty="0"/>
              <a:t>. 1998;78:253-7.</a:t>
            </a:r>
            <a:br>
              <a:rPr lang="en-US" sz="700" dirty="0"/>
            </a:br>
            <a:r>
              <a:rPr lang="fr-CH" sz="700" dirty="0"/>
              <a:t>134. Holmer I, Bergh U. Metabolic and thermal response to swimming in water at varying temperatures. </a:t>
            </a:r>
            <a:r>
              <a:rPr lang="fr-CH" sz="700" i="1" dirty="0"/>
              <a:t>J Appl Physiol</a:t>
            </a:r>
            <a:r>
              <a:rPr lang="fr-CH" sz="700" dirty="0"/>
              <a:t>. 1974;37:702-5.</a:t>
            </a:r>
            <a:br>
              <a:rPr lang="en-US" sz="700" dirty="0"/>
            </a:br>
            <a:r>
              <a:rPr lang="fr-CH" sz="700" dirty="0"/>
              <a:t>135. Galloway SDR, Maughan RJ. Effects of ambient temperature on the capacity to perform prolonged cycle exercise in man. </a:t>
            </a:r>
            <a:r>
              <a:rPr lang="fr-CH" sz="700" i="1" dirty="0"/>
              <a:t>Med Sci Sports Exerc</a:t>
            </a:r>
            <a:r>
              <a:rPr lang="fr-CH" sz="700" dirty="0"/>
              <a:t>. 1997;29:1240-9.</a:t>
            </a:r>
            <a:br>
              <a:rPr lang="en-US" sz="700" dirty="0"/>
            </a:br>
            <a:r>
              <a:rPr lang="fr-CH" sz="700" dirty="0"/>
              <a:t>136. Patton JF, Vogel JA. Effects of acute cold exposure on submaximal endurance performance. </a:t>
            </a:r>
            <a:r>
              <a:rPr lang="fr-CH" sz="700" i="1" dirty="0"/>
              <a:t>Med Sci Sports Exerc</a:t>
            </a:r>
            <a:r>
              <a:rPr lang="fr-CH" sz="700" dirty="0"/>
              <a:t>. 1984;16:494-7.</a:t>
            </a:r>
            <a:br>
              <a:rPr lang="en-US" sz="700" dirty="0"/>
            </a:br>
            <a:r>
              <a:rPr lang="fr-CH" sz="700" dirty="0"/>
              <a:t>137. Sandsund M, Saursaunet V, Wiggen O, Renberg J, Faerevik H, van Beekvelt MCP. Effect of ambient temperature on endurance performance while wearing cross-country sking clothing. </a:t>
            </a:r>
            <a:r>
              <a:rPr lang="fr-CH" sz="700" i="1" dirty="0"/>
              <a:t>Eur J Appl Physiol</a:t>
            </a:r>
            <a:r>
              <a:rPr lang="fr-CH" sz="700" dirty="0"/>
              <a:t>. 2012;112:3939-47.</a:t>
            </a:r>
            <a:br>
              <a:rPr lang="en-US" sz="700" dirty="0"/>
            </a:br>
            <a:r>
              <a:rPr lang="fr-CH" sz="700" dirty="0"/>
              <a:t>138. Sandsund M, Sue-Chu M, Helgerud J, Reinertsen RE, Bjermer L. Effect of cold exposure (-15°C) and salbutamol treatment on physical performance in elite nonasthmatic cross-country skiers. </a:t>
            </a:r>
            <a:r>
              <a:rPr lang="fr-CH" sz="700" i="1" dirty="0"/>
              <a:t>Eur J Appl Physiol</a:t>
            </a:r>
            <a:r>
              <a:rPr lang="fr-CH" sz="700" dirty="0"/>
              <a:t>. 1998;77:297-304.</a:t>
            </a:r>
            <a:br>
              <a:rPr lang="en-US" sz="700" dirty="0"/>
            </a:br>
            <a:r>
              <a:rPr lang="fr-CH" sz="700" dirty="0"/>
              <a:t>139. Meigal A, Oksa J, Rintamäki H, Ivukov A, Gerasimova L. Muscle fatigue and recovery in cold environment. In. </a:t>
            </a:r>
            <a:r>
              <a:rPr lang="fr-CH" sz="700" i="1" dirty="0"/>
              <a:t>Environmental Ergonomics IX</a:t>
            </a:r>
            <a:r>
              <a:rPr lang="fr-CH" sz="700" dirty="0"/>
              <a:t>. Aachen,NL: Shaker; 2000, pp. 153-6.</a:t>
            </a:r>
            <a:br>
              <a:rPr lang="fr-CH" sz="700" dirty="0"/>
            </a:br>
            <a:r>
              <a:rPr lang="fr-CH" sz="700" dirty="0"/>
              <a:t>140. Oksa J, Ducharme MB, Rintamäki H. Combined effect of repetitive work and cold on muscle function and fatigue. </a:t>
            </a:r>
            <a:r>
              <a:rPr lang="fr-CH" sz="700" i="1" dirty="0"/>
              <a:t>J Appl Physiol</a:t>
            </a:r>
            <a:r>
              <a:rPr lang="fr-CH" sz="700" dirty="0"/>
              <a:t>. 2002;92:354-61.</a:t>
            </a:r>
            <a:br>
              <a:rPr lang="en-US" sz="700" dirty="0"/>
            </a:br>
            <a:r>
              <a:rPr lang="fr-CH" sz="700" dirty="0"/>
              <a:t>143. Bergh U, Ekblom B. Influence of muscle temperature on maximal muscle strength and power output in human skeletal muscles. </a:t>
            </a:r>
            <a:r>
              <a:rPr lang="fr-CH" sz="700" i="1" dirty="0"/>
              <a:t>Acta Physiol Scand</a:t>
            </a:r>
            <a:r>
              <a:rPr lang="fr-CH" sz="700" dirty="0"/>
              <a:t>. 1979;107:33-7.</a:t>
            </a:r>
            <a:br>
              <a:rPr lang="en-US" sz="700" dirty="0"/>
            </a:br>
            <a:r>
              <a:rPr lang="fr-CH" sz="700" dirty="0"/>
              <a:t>144. Bergh U. Human power at subnormal body temperatures. </a:t>
            </a:r>
            <a:r>
              <a:rPr lang="fr-CH" sz="700" i="1" dirty="0"/>
              <a:t>Acta Physiol Scand</a:t>
            </a:r>
            <a:r>
              <a:rPr lang="fr-CH" sz="700" dirty="0"/>
              <a:t>. 1980;478:1-39.</a:t>
            </a:r>
            <a:br>
              <a:rPr lang="en-US" sz="700" dirty="0"/>
            </a:br>
            <a:r>
              <a:rPr lang="fr-CH" sz="700" dirty="0"/>
              <a:t>145. Bergh U, Ekblom B. Physical performance and peak aerobic power at different body temperatures. </a:t>
            </a:r>
            <a:r>
              <a:rPr lang="fr-CH" sz="700" i="1" dirty="0"/>
              <a:t>J Appl Physiol</a:t>
            </a:r>
            <a:r>
              <a:rPr lang="fr-CH" sz="700" dirty="0"/>
              <a:t>. 1979;46:885-9.</a:t>
            </a:r>
            <a:br>
              <a:rPr lang="en-US" sz="700" dirty="0"/>
            </a:br>
            <a:r>
              <a:rPr lang="fr-CH" sz="700" dirty="0"/>
              <a:t>147. Blomstrand E, Bergh U, Essen-Gustavsson B, Ekblom B. Influence of low muscle temperature on muscle metabolism during intense dynamic exercise. </a:t>
            </a:r>
            <a:r>
              <a:rPr lang="fr-CH" sz="700" i="1" dirty="0"/>
              <a:t>Acta Physiol Scand</a:t>
            </a:r>
            <a:r>
              <a:rPr lang="fr-CH" sz="700" dirty="0"/>
              <a:t>. 1984;120:229-36.</a:t>
            </a:r>
            <a:br>
              <a:rPr lang="en-US" sz="700" dirty="0"/>
            </a:br>
            <a:r>
              <a:rPr lang="fr-CH" sz="700" dirty="0"/>
              <a:t>148. Blomstrand E, Essen-Gustavsson B. Influence of reduced muscle temperature on metabolism in type I and type II human muscle fibres during intensive exercise. </a:t>
            </a:r>
            <a:r>
              <a:rPr lang="fr-CH" sz="700" i="1" dirty="0"/>
              <a:t>Acta Physiol Scand</a:t>
            </a:r>
            <a:r>
              <a:rPr lang="fr-CH" sz="700" dirty="0"/>
              <a:t>. 1987;131:569-74.</a:t>
            </a:r>
            <a:br>
              <a:rPr lang="en-US" sz="700" dirty="0"/>
            </a:br>
            <a:r>
              <a:rPr lang="fr-CH" sz="700" dirty="0"/>
              <a:t>191. Danzl DF, Huecker MR. Accidental hypothermia. In: PS Auerbach editor. </a:t>
            </a:r>
            <a:r>
              <a:rPr lang="fr-CH" sz="700" i="1" dirty="0"/>
              <a:t>Auerbach's Wilderness Medicine</a:t>
            </a:r>
            <a:r>
              <a:rPr lang="fr-CH" sz="700" dirty="0"/>
              <a:t>. Philadelphia, PA: Elsevier; 2017, pp. 135-62.</a:t>
            </a:r>
            <a:br>
              <a:rPr lang="en-US" sz="700" dirty="0"/>
            </a:br>
            <a:r>
              <a:rPr lang="fr-CH" sz="700" dirty="0"/>
              <a:t>192. Durrer B, Brugger H, Syme D. The medical on-site treatment of hypothermia: ICAR-MEDCOM recommendation. </a:t>
            </a:r>
            <a:r>
              <a:rPr lang="fr-CH" sz="700" i="1" dirty="0"/>
              <a:t>High Alt Med Biol</a:t>
            </a:r>
            <a:r>
              <a:rPr lang="fr-CH" sz="700" dirty="0"/>
              <a:t>. 2003;4(1):99-103.</a:t>
            </a:r>
            <a:br>
              <a:rPr lang="en-US" sz="700" dirty="0"/>
            </a:br>
            <a:r>
              <a:rPr lang="fr-CH" sz="700" dirty="0"/>
              <a:t>193. Dow J, Giesbrecht GG, Danzl DF et al. Wilderness Medical Society Clinical Practice Guidelines for the Out-of-Hospital Evaluation and Treatment of Accidental Hypothermia: 2019 Update. </a:t>
            </a:r>
            <a:r>
              <a:rPr lang="fr-CH" sz="700" i="1" dirty="0"/>
              <a:t>Wilderness Environ Med</a:t>
            </a:r>
            <a:r>
              <a:rPr lang="fr-CH" sz="700" dirty="0"/>
              <a:t>. 2019;30(4s):S47-s69.</a:t>
            </a:r>
            <a:br>
              <a:rPr lang="en-US" sz="700" dirty="0"/>
            </a:br>
            <a:r>
              <a:rPr lang="fr-CH" sz="700" dirty="0"/>
              <a:t>194. Mroczek T, Gladki M, Skalski J. Successful resuscitation from accidental hypothermia of 11.8°C: where is the lower bound for human beings? </a:t>
            </a:r>
            <a:r>
              <a:rPr lang="fr-CH" sz="700" i="1" dirty="0"/>
              <a:t>Eur J Cardiothorac Surg</a:t>
            </a:r>
            <a:r>
              <a:rPr lang="fr-CH" sz="700" dirty="0"/>
              <a:t>. 2020;58(5):1091-2.</a:t>
            </a:r>
            <a:br>
              <a:rPr lang="en-US" sz="700" dirty="0"/>
            </a:br>
            <a:r>
              <a:rPr lang="fr-CH" sz="700" dirty="0"/>
              <a:t>195. Musi ME, Sheets A, Zafren K et al. Clinical staging of accidental hypothermia: the Revised Swiss System: Recommendation of the International Commission for Mountain Emergency Medicine (ICAR MedCom). </a:t>
            </a:r>
            <a:r>
              <a:rPr lang="fr-CH" sz="700" i="1" dirty="0"/>
              <a:t>Resuscitation</a:t>
            </a:r>
            <a:r>
              <a:rPr lang="fr-CH" sz="700" dirty="0"/>
              <a:t>. 2021;162:182-97.</a:t>
            </a:r>
            <a:br>
              <a:rPr lang="en-US" sz="700" dirty="0"/>
            </a:br>
            <a:endParaRPr lang="en-US" sz="700" dirty="0"/>
          </a:p>
        </p:txBody>
      </p:sp>
    </p:spTree>
    <p:extLst>
      <p:ext uri="{BB962C8B-B14F-4D97-AF65-F5344CB8AC3E}">
        <p14:creationId xmlns:p14="http://schemas.microsoft.com/office/powerpoint/2010/main" val="609428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EB6716-1292-43A7-B83F-EF09AA9A814F}"/>
              </a:ext>
            </a:extLst>
          </p:cNvPr>
          <p:cNvSpPr txBox="1"/>
          <p:nvPr/>
        </p:nvSpPr>
        <p:spPr>
          <a:xfrm>
            <a:off x="565034" y="368947"/>
            <a:ext cx="7911309" cy="1261884"/>
          </a:xfrm>
          <a:prstGeom prst="rect">
            <a:avLst/>
          </a:prstGeom>
          <a:noFill/>
        </p:spPr>
        <p:txBody>
          <a:bodyPr wrap="square" lIns="91440" tIns="45720" rIns="91440" bIns="45720" rtlCol="0" anchor="t">
            <a:spAutoFit/>
          </a:bodyPr>
          <a:lstStyle/>
          <a:p>
            <a:r>
              <a:rPr lang="en-US" sz="2800" b="1" dirty="0">
                <a:latin typeface="Arial" panose="020B0604020202020204" pitchFamily="34" charset="0"/>
                <a:ea typeface="+mn-lt"/>
                <a:cs typeface="Arial" panose="020B0604020202020204" pitchFamily="34" charset="0"/>
              </a:rPr>
              <a:t>Acknowledgements</a:t>
            </a:r>
          </a:p>
          <a:p>
            <a:endParaRPr lang="en-US" sz="1200" b="1" dirty="0">
              <a:latin typeface="Arial" panose="020B0604020202020204" pitchFamily="34" charset="0"/>
              <a:ea typeface="+mn-lt"/>
              <a:cs typeface="Arial" panose="020B0604020202020204" pitchFamily="34" charset="0"/>
            </a:endParaRPr>
          </a:p>
          <a:p>
            <a:r>
              <a:rPr lang="en-US" sz="1800" b="0" i="0" dirty="0">
                <a:solidFill>
                  <a:srgbClr val="201F1E"/>
                </a:solidFill>
                <a:effectLst/>
                <a:latin typeface="Calibri" panose="020F0502020204030204" pitchFamily="34" charset="0"/>
              </a:rPr>
              <a:t>This slide deck was prepared by the ACSM Evidence-Based Practice Committee in collaboration with the authors</a:t>
            </a:r>
            <a:endParaRPr lang="en-US" sz="1400"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81402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172"/>
          </a:xfrm>
        </p:spPr>
        <p:txBody>
          <a:bodyPr>
            <a:normAutofit/>
          </a:bodyPr>
          <a:lstStyle/>
          <a:p>
            <a:r>
              <a:rPr lang="en-US" sz="1600" b="1" dirty="0">
                <a:latin typeface="+mn-lt"/>
              </a:rPr>
              <a:t>Writing Group</a:t>
            </a:r>
          </a:p>
        </p:txBody>
      </p:sp>
      <p:sp>
        <p:nvSpPr>
          <p:cNvPr id="3" name="Content Placeholder 2"/>
          <p:cNvSpPr>
            <a:spLocks noGrp="1"/>
          </p:cNvSpPr>
          <p:nvPr>
            <p:ph sz="half" idx="1"/>
          </p:nvPr>
        </p:nvSpPr>
        <p:spPr>
          <a:xfrm>
            <a:off x="628650" y="1021200"/>
            <a:ext cx="7620955" cy="3263504"/>
          </a:xfrm>
        </p:spPr>
        <p:txBody>
          <a:bodyPr>
            <a:normAutofit/>
          </a:bodyPr>
          <a:lstStyle/>
          <a:p>
            <a:r>
              <a:rPr lang="en-US" sz="1400" dirty="0"/>
              <a:t>John W. Castellani, PhD</a:t>
            </a:r>
          </a:p>
          <a:p>
            <a:r>
              <a:rPr lang="en-US" sz="1400" dirty="0"/>
              <a:t>Clare M. Eglin, PhD</a:t>
            </a:r>
          </a:p>
          <a:p>
            <a:r>
              <a:rPr lang="en-US" sz="1400" dirty="0" err="1"/>
              <a:t>Tiina</a:t>
            </a:r>
            <a:r>
              <a:rPr lang="en-US" sz="1400" dirty="0"/>
              <a:t> M. </a:t>
            </a:r>
            <a:r>
              <a:rPr lang="en-US" sz="1400" dirty="0" err="1"/>
              <a:t>Ikaheimo</a:t>
            </a:r>
            <a:r>
              <a:rPr lang="en-US" sz="1400" dirty="0"/>
              <a:t>, PhD</a:t>
            </a:r>
          </a:p>
          <a:p>
            <a:r>
              <a:rPr lang="en-US" sz="1400" dirty="0"/>
              <a:t>Hugh Montgomery, MD</a:t>
            </a:r>
          </a:p>
          <a:p>
            <a:r>
              <a:rPr lang="en-US" sz="1400" dirty="0"/>
              <a:t>Peter Paal, MD</a:t>
            </a:r>
          </a:p>
          <a:p>
            <a:r>
              <a:rPr lang="en-US" sz="1400" dirty="0"/>
              <a:t>Michael J. Tipton, PhD</a:t>
            </a:r>
          </a:p>
          <a:p>
            <a:endParaRPr lang="en-US" sz="1400" dirty="0"/>
          </a:p>
        </p:txBody>
      </p:sp>
    </p:spTree>
    <p:extLst>
      <p:ext uri="{BB962C8B-B14F-4D97-AF65-F5344CB8AC3E}">
        <p14:creationId xmlns:p14="http://schemas.microsoft.com/office/powerpoint/2010/main" val="160808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172"/>
          </a:xfrm>
        </p:spPr>
        <p:txBody>
          <a:bodyPr>
            <a:normAutofit/>
          </a:bodyPr>
          <a:lstStyle/>
          <a:p>
            <a:r>
              <a:rPr lang="en-US" sz="1600" b="1" dirty="0">
                <a:latin typeface="+mn-lt"/>
              </a:rPr>
              <a:t>Purpose of the Consensus Statement</a:t>
            </a:r>
          </a:p>
        </p:txBody>
      </p:sp>
      <p:sp>
        <p:nvSpPr>
          <p:cNvPr id="3" name="Content Placeholder 2"/>
          <p:cNvSpPr>
            <a:spLocks noGrp="1"/>
          </p:cNvSpPr>
          <p:nvPr>
            <p:ph sz="half" idx="1"/>
          </p:nvPr>
        </p:nvSpPr>
        <p:spPr>
          <a:xfrm>
            <a:off x="628650" y="1021200"/>
            <a:ext cx="7620955" cy="3263504"/>
          </a:xfrm>
        </p:spPr>
        <p:txBody>
          <a:bodyPr>
            <a:normAutofit/>
          </a:bodyPr>
          <a:lstStyle/>
          <a:p>
            <a:r>
              <a:rPr lang="en-US" sz="1400" dirty="0"/>
              <a:t>This statement updates and replaces the ACSM position statement from 2006 titled, “Prevention of Cold Injuries during Exercise” and addresses deleterious aspects of exposure to cold and reflects the College’s position on the scientific and clinical aspects of cold injury during exercise. </a:t>
            </a:r>
          </a:p>
          <a:p>
            <a:r>
              <a:rPr lang="en-US" sz="1400" dirty="0"/>
              <a:t>This Consensus Statement provides up-to-date information on the pathogenesis, nature, impacts, prevention and treatment of the most common cold injuries: frostbite, non freezing cold injury, hypothermia, avalanche burial, snow blindness, drowning, and sudden cardiac death.</a:t>
            </a:r>
          </a:p>
          <a:p>
            <a:r>
              <a:rPr lang="en-US" sz="1400" dirty="0"/>
              <a:t>Cold injury can result from exercising at low temperatures, and can impair exercise performance, or cause lifelong debility or death. As many people work or exercise in or near cold environments (air or water), the challenges of the cold can impair performance or threaten life. </a:t>
            </a:r>
          </a:p>
        </p:txBody>
      </p:sp>
    </p:spTree>
    <p:extLst>
      <p:ext uri="{BB962C8B-B14F-4D97-AF65-F5344CB8AC3E}">
        <p14:creationId xmlns:p14="http://schemas.microsoft.com/office/powerpoint/2010/main" val="485771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Text Placeholder 5"/>
          <p:cNvSpPr>
            <a:spLocks noGrp="1"/>
          </p:cNvSpPr>
          <p:nvPr>
            <p:ph type="body" orient="vert" idx="1"/>
          </p:nvPr>
        </p:nvSpPr>
        <p:spPr>
          <a:xfrm>
            <a:off x="587643" y="125963"/>
            <a:ext cx="7781522" cy="3789396"/>
          </a:xfrm>
        </p:spPr>
        <p:txBody>
          <a:bodyPr vert="horz">
            <a:noAutofit/>
          </a:bodyPr>
          <a:lstStyle/>
          <a:p>
            <a:pPr marL="0" indent="0">
              <a:buNone/>
            </a:pPr>
            <a:r>
              <a:rPr lang="en-US" sz="1400" b="1" dirty="0"/>
              <a:t>Frostbite</a:t>
            </a:r>
            <a:endParaRPr lang="en-US" sz="1400" dirty="0"/>
          </a:p>
          <a:p>
            <a:r>
              <a:rPr lang="en-US" sz="1400" dirty="0"/>
              <a:t>Frostbite is a direct freezing injury commonly affecting poorly perfused exposed  tissues. Climate, behavior, individual characteristics and physiology are all factors that may predispose frostbite or non freezing cold injury (Table 1)(8-11).</a:t>
            </a:r>
          </a:p>
          <a:p>
            <a:r>
              <a:rPr lang="en-US" sz="1400" dirty="0"/>
              <a:t>In-field classification systems and</a:t>
            </a:r>
            <a:r>
              <a:rPr lang="en-US" sz="1400" i="1" dirty="0"/>
              <a:t> </a:t>
            </a:r>
            <a:r>
              <a:rPr lang="en-US" sz="1400" dirty="0"/>
              <a:t>degree classifications: 1</a:t>
            </a:r>
            <a:r>
              <a:rPr lang="en-US" sz="1400" baseline="30000" dirty="0"/>
              <a:t>st</a:t>
            </a:r>
            <a:r>
              <a:rPr lang="en-US" sz="1400" dirty="0"/>
              <a:t>, 2</a:t>
            </a:r>
            <a:r>
              <a:rPr lang="en-US" sz="1400" baseline="30000" dirty="0"/>
              <a:t>nd</a:t>
            </a:r>
            <a:r>
              <a:rPr lang="en-US" sz="1400" dirty="0"/>
              <a:t>, 3</a:t>
            </a:r>
            <a:r>
              <a:rPr lang="en-US" sz="1400" baseline="30000" dirty="0"/>
              <a:t>rd</a:t>
            </a:r>
            <a:r>
              <a:rPr lang="en-US" sz="1400" dirty="0"/>
              <a:t> and 4</a:t>
            </a:r>
            <a:r>
              <a:rPr lang="en-US" sz="1400" baseline="30000" dirty="0"/>
              <a:t>th</a:t>
            </a:r>
            <a:r>
              <a:rPr lang="en-US" sz="1400" dirty="0"/>
              <a:t> range from superficial to deep structures such as muscle or bone (Table 2) (190). </a:t>
            </a:r>
          </a:p>
          <a:p>
            <a:pPr marL="0" indent="0">
              <a:buNone/>
            </a:pPr>
            <a:r>
              <a:rPr lang="en-US" sz="1400" b="1" dirty="0"/>
              <a:t>Prevention</a:t>
            </a:r>
          </a:p>
          <a:p>
            <a:r>
              <a:rPr lang="en-US" sz="1400" dirty="0"/>
              <a:t>Exposure time for injury can vary from seconds to hours depending on the type and intensity. </a:t>
            </a:r>
          </a:p>
          <a:p>
            <a:r>
              <a:rPr lang="en-US" sz="1400" dirty="0"/>
              <a:t>Using the wind chill index (WCT) is the primary strategy to reduce frostbite risk (Figure 1)(39).</a:t>
            </a:r>
          </a:p>
          <a:p>
            <a:r>
              <a:rPr lang="en-US" sz="1400" dirty="0"/>
              <a:t>Additional frostbite injuries (contact cooling) can occur within seconds, and depends on surface temperature, type of material, contact duration, and several individual factors (43).</a:t>
            </a:r>
          </a:p>
          <a:p>
            <a:pPr marL="0" indent="0">
              <a:buNone/>
            </a:pPr>
            <a:r>
              <a:rPr lang="en-US" sz="1400" b="1" dirty="0"/>
              <a:t>Treatment</a:t>
            </a:r>
          </a:p>
          <a:p>
            <a:r>
              <a:rPr lang="en-US" sz="1400" dirty="0"/>
              <a:t>Further cold exposure should be avoided. Place in a warm, dry environment and wet clothing should be removed(46-47).</a:t>
            </a:r>
          </a:p>
          <a:p>
            <a:r>
              <a:rPr lang="en-US" sz="1400" dirty="0"/>
              <a:t>Consider treating concurrent conditions such as hypothermia (should be treated first), direct mechanical injuries, or refreezing possibility especially when considering thawing or rewarming.</a:t>
            </a:r>
          </a:p>
        </p:txBody>
      </p:sp>
    </p:spTree>
    <p:extLst>
      <p:ext uri="{BB962C8B-B14F-4D97-AF65-F5344CB8AC3E}">
        <p14:creationId xmlns:p14="http://schemas.microsoft.com/office/powerpoint/2010/main" val="9534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094828452"/>
              </p:ext>
            </p:extLst>
          </p:nvPr>
        </p:nvGraphicFramePr>
        <p:xfrm>
          <a:off x="504096" y="429218"/>
          <a:ext cx="3837477" cy="3637150"/>
        </p:xfrm>
        <a:graphic>
          <a:graphicData uri="http://schemas.openxmlformats.org/presentationml/2006/ole">
            <mc:AlternateContent xmlns:mc="http://schemas.openxmlformats.org/markup-compatibility/2006">
              <mc:Choice xmlns:v="urn:schemas-microsoft-com:vml" Requires="v">
                <p:oleObj name="Document" r:id="rId2" imgW="6096000" imgH="5778500" progId="Word.Document.12">
                  <p:embed/>
                </p:oleObj>
              </mc:Choice>
              <mc:Fallback>
                <p:oleObj name="Document" r:id="rId2" imgW="6096000" imgH="5778500" progId="Word.Document.12">
                  <p:embed/>
                  <p:pic>
                    <p:nvPicPr>
                      <p:cNvPr id="0" name=""/>
                      <p:cNvPicPr/>
                      <p:nvPr/>
                    </p:nvPicPr>
                    <p:blipFill>
                      <a:blip r:embed="rId3"/>
                      <a:stretch>
                        <a:fillRect/>
                      </a:stretch>
                    </p:blipFill>
                    <p:spPr>
                      <a:xfrm>
                        <a:off x="504096" y="429218"/>
                        <a:ext cx="3837477" cy="3637150"/>
                      </a:xfrm>
                      <a:prstGeom prst="rect">
                        <a:avLst/>
                      </a:prstGeom>
                    </p:spPr>
                  </p:pic>
                </p:oleObj>
              </mc:Fallback>
            </mc:AlternateContent>
          </a:graphicData>
        </a:graphic>
      </p:graphicFrame>
      <p:sp>
        <p:nvSpPr>
          <p:cNvPr id="5" name="Rectangle 4"/>
          <p:cNvSpPr/>
          <p:nvPr/>
        </p:nvSpPr>
        <p:spPr>
          <a:xfrm>
            <a:off x="4600685" y="421093"/>
            <a:ext cx="4206321" cy="3323986"/>
          </a:xfrm>
          <a:prstGeom prst="rect">
            <a:avLst/>
          </a:prstGeom>
        </p:spPr>
        <p:txBody>
          <a:bodyPr wrap="square">
            <a:spAutoFit/>
          </a:bodyPr>
          <a:lstStyle/>
          <a:p>
            <a:r>
              <a:rPr lang="en-US" sz="1200" b="1" dirty="0"/>
              <a:t>Table 2.</a:t>
            </a:r>
            <a:r>
              <a:rPr lang="en-US" sz="1200" dirty="0"/>
              <a:t> Traditional classification of frostbite adapted from Fudge (189).  </a:t>
            </a:r>
          </a:p>
          <a:p>
            <a:endParaRPr lang="en-US" sz="1200" dirty="0"/>
          </a:p>
          <a:p>
            <a:r>
              <a:rPr lang="en-US" sz="1200" dirty="0"/>
              <a:t>A simpler 2-tier classification may be more appropriate for field use (</a:t>
            </a:r>
            <a:r>
              <a:rPr lang="en-US" sz="1200" i="1" dirty="0"/>
              <a:t>superficial—</a:t>
            </a:r>
            <a:r>
              <a:rPr lang="en-US" sz="1200" dirty="0"/>
              <a:t>no or minimal anticipated tissue loss, corresponding to 1</a:t>
            </a:r>
            <a:r>
              <a:rPr lang="en-US" sz="1200" baseline="30000" dirty="0"/>
              <a:t>st</a:t>
            </a:r>
            <a:r>
              <a:rPr lang="en-US" sz="1200" dirty="0"/>
              <a:t> and 2</a:t>
            </a:r>
            <a:r>
              <a:rPr lang="en-US" sz="1200" baseline="30000" dirty="0"/>
              <a:t>nd</a:t>
            </a:r>
            <a:r>
              <a:rPr lang="en-US" sz="1200" dirty="0"/>
              <a:t> degree injury:</a:t>
            </a:r>
            <a:r>
              <a:rPr lang="en-US" sz="1200" i="1" dirty="0"/>
              <a:t> deep—</a:t>
            </a:r>
            <a:r>
              <a:rPr lang="en-US" sz="1200" dirty="0"/>
              <a:t>anticipated tissue loss, corresponding to 3</a:t>
            </a:r>
            <a:r>
              <a:rPr lang="en-US" sz="1200" baseline="30000" dirty="0"/>
              <a:t>rd</a:t>
            </a:r>
            <a:r>
              <a:rPr lang="en-US" sz="1200" dirty="0"/>
              <a:t> and 4</a:t>
            </a:r>
            <a:r>
              <a:rPr lang="en-US" sz="1200" baseline="30000" dirty="0"/>
              <a:t>th</a:t>
            </a:r>
            <a:r>
              <a:rPr lang="en-US" sz="1200" dirty="0"/>
              <a:t> -degree injury (190).</a:t>
            </a:r>
          </a:p>
          <a:p>
            <a:endParaRPr lang="en-US" sz="1200" dirty="0"/>
          </a:p>
          <a:p>
            <a:pPr lvl="0"/>
            <a:r>
              <a:rPr lang="en-GB" sz="1200" b="1" dirty="0"/>
              <a:t>1</a:t>
            </a:r>
            <a:r>
              <a:rPr lang="en-GB" sz="1200" b="1" baseline="30000" dirty="0"/>
              <a:t>st</a:t>
            </a:r>
            <a:r>
              <a:rPr lang="en-GB" sz="1200" b="1" dirty="0"/>
              <a:t> degree </a:t>
            </a:r>
            <a:r>
              <a:rPr lang="en-GB" sz="1200" dirty="0"/>
              <a:t>(superficial): numbness, central white or yellow, waxy discoloration, surrounded by erythema and </a:t>
            </a:r>
            <a:r>
              <a:rPr lang="en-GB" sz="1200" dirty="0" err="1"/>
              <a:t>edema</a:t>
            </a:r>
            <a:r>
              <a:rPr lang="en-GB" sz="1200" dirty="0"/>
              <a:t>, desquamation, </a:t>
            </a:r>
            <a:r>
              <a:rPr lang="en-GB" sz="1200" dirty="0" err="1"/>
              <a:t>dysesthesia</a:t>
            </a:r>
            <a:endParaRPr lang="en-US" sz="1200" dirty="0"/>
          </a:p>
          <a:p>
            <a:pPr lvl="0"/>
            <a:r>
              <a:rPr lang="en-GB" sz="1200" b="1" dirty="0"/>
              <a:t>2</a:t>
            </a:r>
            <a:r>
              <a:rPr lang="en-GB" sz="1200" b="1" baseline="30000" dirty="0"/>
              <a:t>nd</a:t>
            </a:r>
            <a:r>
              <a:rPr lang="en-GB" sz="1200" b="1" dirty="0"/>
              <a:t> degree </a:t>
            </a:r>
            <a:r>
              <a:rPr lang="en-GB" sz="1200" dirty="0"/>
              <a:t>(superficial): surface blisters containing clear or opalescent fluid surrounded by erythema and </a:t>
            </a:r>
            <a:r>
              <a:rPr lang="en-GB" sz="1200" dirty="0" err="1"/>
              <a:t>edema</a:t>
            </a:r>
            <a:endParaRPr lang="en-US" sz="1200" dirty="0"/>
          </a:p>
          <a:p>
            <a:pPr lvl="0"/>
            <a:r>
              <a:rPr lang="en-GB" sz="1200" b="1" dirty="0"/>
              <a:t>3</a:t>
            </a:r>
            <a:r>
              <a:rPr lang="en-GB" sz="1200" b="1" baseline="30000" dirty="0"/>
              <a:t>rd</a:t>
            </a:r>
            <a:r>
              <a:rPr lang="en-GB" sz="1200" b="1" dirty="0"/>
              <a:t> degree </a:t>
            </a:r>
            <a:r>
              <a:rPr lang="en-GB" sz="1200" dirty="0"/>
              <a:t>(full dermal thickness): may initially present as 2</a:t>
            </a:r>
            <a:r>
              <a:rPr lang="en-GB" sz="1200" baseline="30000" dirty="0"/>
              <a:t>nd</a:t>
            </a:r>
            <a:r>
              <a:rPr lang="en-GB" sz="1200" dirty="0"/>
              <a:t> degree, but </a:t>
            </a:r>
            <a:r>
              <a:rPr lang="en-GB" sz="1200" dirty="0" err="1"/>
              <a:t>hemorrhagic</a:t>
            </a:r>
            <a:r>
              <a:rPr lang="en-GB" sz="1200" dirty="0"/>
              <a:t> blisters appear within 24 hours, tissue loss involving entire thickness of skin</a:t>
            </a:r>
            <a:endParaRPr lang="en-US" sz="1200" dirty="0"/>
          </a:p>
          <a:p>
            <a:pPr lvl="0"/>
            <a:r>
              <a:rPr lang="en-GB" sz="1200" b="1" dirty="0"/>
              <a:t>4</a:t>
            </a:r>
            <a:r>
              <a:rPr lang="en-GB" sz="1200" b="1" baseline="30000" dirty="0"/>
              <a:t>th</a:t>
            </a:r>
            <a:r>
              <a:rPr lang="en-GB" sz="1200" b="1" dirty="0"/>
              <a:t> degree</a:t>
            </a:r>
            <a:r>
              <a:rPr lang="en-GB" sz="1200" dirty="0"/>
              <a:t> (deeper structures such as muscle and bone)</a:t>
            </a:r>
            <a:endParaRPr lang="en-US" sz="1200" dirty="0"/>
          </a:p>
        </p:txBody>
      </p:sp>
    </p:spTree>
    <p:extLst>
      <p:ext uri="{BB962C8B-B14F-4D97-AF65-F5344CB8AC3E}">
        <p14:creationId xmlns:p14="http://schemas.microsoft.com/office/powerpoint/2010/main" val="123226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875651070"/>
              </p:ext>
            </p:extLst>
          </p:nvPr>
        </p:nvGraphicFramePr>
        <p:xfrm>
          <a:off x="5654912" y="1033232"/>
          <a:ext cx="3375335" cy="2016620"/>
        </p:xfrm>
        <a:graphic>
          <a:graphicData uri="http://schemas.openxmlformats.org/presentationml/2006/ole">
            <mc:AlternateContent xmlns:mc="http://schemas.openxmlformats.org/markup-compatibility/2006">
              <mc:Choice xmlns:v="urn:schemas-microsoft-com:vml" Requires="v">
                <p:oleObj name="Document" r:id="rId2" imgW="5994400" imgH="3581400" progId="Word.Document.12">
                  <p:embed/>
                </p:oleObj>
              </mc:Choice>
              <mc:Fallback>
                <p:oleObj name="Document" r:id="rId2" imgW="5994400" imgH="3581400" progId="Word.Document.12">
                  <p:embed/>
                  <p:pic>
                    <p:nvPicPr>
                      <p:cNvPr id="0" name=""/>
                      <p:cNvPicPr/>
                      <p:nvPr/>
                    </p:nvPicPr>
                    <p:blipFill>
                      <a:blip r:embed="rId3"/>
                      <a:stretch>
                        <a:fillRect/>
                      </a:stretch>
                    </p:blipFill>
                    <p:spPr>
                      <a:xfrm>
                        <a:off x="5654912" y="1033232"/>
                        <a:ext cx="3375335" cy="2016620"/>
                      </a:xfrm>
                      <a:prstGeom prst="rect">
                        <a:avLst/>
                      </a:prstGeom>
                    </p:spPr>
                  </p:pic>
                </p:oleObj>
              </mc:Fallback>
            </mc:AlternateContent>
          </a:graphicData>
        </a:graphic>
      </p:graphicFrame>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45941" y="991876"/>
            <a:ext cx="5285385" cy="2057976"/>
          </a:xfrm>
          <a:prstGeom prst="rect">
            <a:avLst/>
          </a:prstGeom>
          <a:noFill/>
          <a:ln>
            <a:noFill/>
          </a:ln>
        </p:spPr>
      </p:pic>
      <p:sp>
        <p:nvSpPr>
          <p:cNvPr id="7" name="Rectangle 6"/>
          <p:cNvSpPr/>
          <p:nvPr/>
        </p:nvSpPr>
        <p:spPr>
          <a:xfrm>
            <a:off x="145941" y="234057"/>
            <a:ext cx="8624299" cy="507831"/>
          </a:xfrm>
          <a:prstGeom prst="rect">
            <a:avLst/>
          </a:prstGeom>
        </p:spPr>
        <p:txBody>
          <a:bodyPr wrap="square">
            <a:spAutoFit/>
          </a:bodyPr>
          <a:lstStyle/>
          <a:p>
            <a:r>
              <a:rPr lang="en-US" b="1" dirty="0"/>
              <a:t>Figure 1.</a:t>
            </a:r>
            <a:r>
              <a:rPr lang="en-US" dirty="0"/>
              <a:t> Wind Chill Temperature Index in ° F and ° C. Time is risk of cheek frostbite in the most susceptible 5 % of the population. From (38)</a:t>
            </a:r>
          </a:p>
        </p:txBody>
      </p:sp>
      <p:graphicFrame>
        <p:nvGraphicFramePr>
          <p:cNvPr id="8" name="Object 7"/>
          <p:cNvGraphicFramePr>
            <a:graphicFrameLocks noChangeAspect="1"/>
          </p:cNvGraphicFramePr>
          <p:nvPr>
            <p:extLst>
              <p:ext uri="{D42A27DB-BD31-4B8C-83A1-F6EECF244321}">
                <p14:modId xmlns:p14="http://schemas.microsoft.com/office/powerpoint/2010/main" val="1193421791"/>
              </p:ext>
            </p:extLst>
          </p:nvPr>
        </p:nvGraphicFramePr>
        <p:xfrm>
          <a:off x="1804009" y="3351808"/>
          <a:ext cx="6096000" cy="1422400"/>
        </p:xfrm>
        <a:graphic>
          <a:graphicData uri="http://schemas.openxmlformats.org/presentationml/2006/ole">
            <mc:AlternateContent xmlns:mc="http://schemas.openxmlformats.org/markup-compatibility/2006">
              <mc:Choice xmlns:v="urn:schemas-microsoft-com:vml" Requires="v">
                <p:oleObj name="Document" r:id="rId5" imgW="6096000" imgH="1422400" progId="Word.Document.12">
                  <p:embed/>
                </p:oleObj>
              </mc:Choice>
              <mc:Fallback>
                <p:oleObj name="Document" r:id="rId5" imgW="6096000" imgH="1422400" progId="Word.Document.12">
                  <p:embed/>
                  <p:pic>
                    <p:nvPicPr>
                      <p:cNvPr id="0" name=""/>
                      <p:cNvPicPr/>
                      <p:nvPr/>
                    </p:nvPicPr>
                    <p:blipFill>
                      <a:blip r:embed="rId6"/>
                      <a:stretch>
                        <a:fillRect/>
                      </a:stretch>
                    </p:blipFill>
                    <p:spPr>
                      <a:xfrm>
                        <a:off x="1804009" y="3351808"/>
                        <a:ext cx="6096000" cy="1422400"/>
                      </a:xfrm>
                      <a:prstGeom prst="rect">
                        <a:avLst/>
                      </a:prstGeom>
                    </p:spPr>
                  </p:pic>
                </p:oleObj>
              </mc:Fallback>
            </mc:AlternateContent>
          </a:graphicData>
        </a:graphic>
      </p:graphicFrame>
    </p:spTree>
    <p:extLst>
      <p:ext uri="{BB962C8B-B14F-4D97-AF65-F5344CB8AC3E}">
        <p14:creationId xmlns:p14="http://schemas.microsoft.com/office/powerpoint/2010/main" val="368140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7917"/>
            <a:ext cx="7886700" cy="4390334"/>
          </a:xfrm>
        </p:spPr>
        <p:txBody>
          <a:bodyPr>
            <a:normAutofit/>
          </a:bodyPr>
          <a:lstStyle/>
          <a:p>
            <a:endParaRPr lang="en-US" sz="1400" dirty="0"/>
          </a:p>
          <a:p>
            <a:pPr marL="0" indent="0">
              <a:buNone/>
            </a:pPr>
            <a:r>
              <a:rPr lang="en-US" sz="1400" b="1" dirty="0"/>
              <a:t>Non-Freezing cold injury (NFCI)</a:t>
            </a:r>
          </a:p>
          <a:p>
            <a:r>
              <a:rPr lang="en-US" sz="1400" dirty="0"/>
              <a:t>NFCI results when exposure to cold and often cold-wet conditions cause tissues temperatures to fall below 15° C (59°F) for a prolonged period. </a:t>
            </a:r>
          </a:p>
          <a:p>
            <a:r>
              <a:rPr lang="en-US" sz="1400" dirty="0"/>
              <a:t>The periphery (fingers, toes, nose, ears) are more commonly affected but unlike frostbite, the tissues do not freeze. The result is protracted intense vasoconstriction and associated ischemia and/or reperfusion cause neurovascular damage (48). </a:t>
            </a:r>
          </a:p>
          <a:p>
            <a:pPr marL="0" indent="0">
              <a:buNone/>
            </a:pPr>
            <a:r>
              <a:rPr lang="en-US" sz="1400" b="1" dirty="0"/>
              <a:t>Prevention</a:t>
            </a:r>
          </a:p>
          <a:p>
            <a:r>
              <a:rPr lang="en-US" sz="1400" dirty="0"/>
              <a:t>The most commonly affected by NFCI are military or athletes such as ice skaters, cyclists, divers, and long distance power rowers. Hikers or  mountaineers can also be affected, along with certain groups being more susceptible to NFCI (51- 56).</a:t>
            </a:r>
          </a:p>
          <a:p>
            <a:pPr marL="0" indent="0">
              <a:buNone/>
            </a:pPr>
            <a:r>
              <a:rPr lang="en-US" sz="1400" b="1" dirty="0"/>
              <a:t>Treatment</a:t>
            </a:r>
          </a:p>
          <a:p>
            <a:r>
              <a:rPr lang="en-US" sz="1400" dirty="0"/>
              <a:t>Inter-individual NFCI susceptibility varies greatly, and risk mitigation necessitates an individual basis with anyone feeling cold or complaining of cold extremities being closely monitored or removed from cold-wet environments to prevent further cooling. Enable core warming if hypothermia is suspected (51-55).</a:t>
            </a:r>
          </a:p>
          <a:p>
            <a:r>
              <a:rPr lang="en-US" sz="1400" dirty="0"/>
              <a:t>NFCI should focus on the keeping the body warm by remaining active. Appropriate clothing is essential, as is protection of the hands and feet (9,12).</a:t>
            </a:r>
          </a:p>
          <a:p>
            <a:endParaRPr lang="en-US" sz="1400" dirty="0"/>
          </a:p>
        </p:txBody>
      </p:sp>
    </p:spTree>
    <p:extLst>
      <p:ext uri="{BB962C8B-B14F-4D97-AF65-F5344CB8AC3E}">
        <p14:creationId xmlns:p14="http://schemas.microsoft.com/office/powerpoint/2010/main" val="105119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239273"/>
            <a:ext cx="7891583" cy="4100515"/>
          </a:xfrm>
        </p:spPr>
        <p:txBody>
          <a:bodyPr>
            <a:normAutofit lnSpcReduction="10000"/>
          </a:bodyPr>
          <a:lstStyle/>
          <a:p>
            <a:pPr marL="0" indent="0">
              <a:buNone/>
            </a:pPr>
            <a:r>
              <a:rPr lang="en-US" sz="1400" b="1" dirty="0"/>
              <a:t>Accidental Hypothermia</a:t>
            </a:r>
          </a:p>
          <a:p>
            <a:r>
              <a:rPr lang="en-US" sz="1400" dirty="0"/>
              <a:t>A drop in deep body (core) temperature (</a:t>
            </a:r>
            <a:r>
              <a:rPr lang="en-US" sz="1400" dirty="0" err="1"/>
              <a:t>T</a:t>
            </a:r>
            <a:r>
              <a:rPr lang="en-US" sz="1400" baseline="-25000" dirty="0" err="1"/>
              <a:t>deep</a:t>
            </a:r>
            <a:r>
              <a:rPr lang="en-US" sz="1400" dirty="0"/>
              <a:t>) to &lt;35° C (95° F) (76,77) with the rate of cooling determined from clothing, environment, and exercise intensity.</a:t>
            </a:r>
          </a:p>
          <a:p>
            <a:r>
              <a:rPr lang="en-US" sz="1400" dirty="0"/>
              <a:t>Primary and secondary accidental hypothermia result from environmental cold exposure, exhaustion, trauma, insufficient heating/insulation, individual characteristics and physiology in which body heat loss exceeds heat production(78).</a:t>
            </a:r>
          </a:p>
          <a:p>
            <a:r>
              <a:rPr lang="en-US" sz="1400" dirty="0"/>
              <a:t>Hypothermia can range from mild to serve with a variety of common signs and symptoms (Table 3).</a:t>
            </a:r>
          </a:p>
          <a:p>
            <a:pPr marL="0" indent="0">
              <a:buNone/>
            </a:pPr>
            <a:r>
              <a:rPr lang="en-US" sz="1400" dirty="0"/>
              <a:t> </a:t>
            </a:r>
            <a:r>
              <a:rPr lang="en-US" sz="1400" b="1" dirty="0"/>
              <a:t>Prevention</a:t>
            </a:r>
          </a:p>
          <a:p>
            <a:r>
              <a:rPr lang="en-US" sz="1400" dirty="0"/>
              <a:t>Exercise induced heat production and appropriate clothing provide the greatest protection against hypothermia by reducing heat loss, providing insulation, and air trapping (85).</a:t>
            </a:r>
          </a:p>
          <a:p>
            <a:r>
              <a:rPr lang="en-US" sz="1400" dirty="0"/>
              <a:t>Thermal models can predict the amount of clothing needed to maintain </a:t>
            </a:r>
            <a:r>
              <a:rPr lang="en-US" sz="1400" dirty="0" err="1"/>
              <a:t>T</a:t>
            </a:r>
            <a:r>
              <a:rPr lang="en-US" sz="1400" baseline="-25000" dirty="0" err="1"/>
              <a:t>deep</a:t>
            </a:r>
            <a:r>
              <a:rPr lang="en-US" sz="1400" dirty="0"/>
              <a:t> and can combat problems such as “overdressing” to remain dry with excess heat production from exercise (76,77,92). </a:t>
            </a:r>
          </a:p>
          <a:p>
            <a:pPr marL="0" indent="0">
              <a:buNone/>
            </a:pPr>
            <a:r>
              <a:rPr lang="en-US" sz="1400" b="1" dirty="0"/>
              <a:t>Treatment</a:t>
            </a:r>
          </a:p>
          <a:p>
            <a:r>
              <a:rPr lang="en-US" sz="1400" dirty="0"/>
              <a:t>For mild, moderate, or severe hypothermic individuals there are different treatments and strategies (In-hospital vs. Out-of-hospital) if </a:t>
            </a:r>
            <a:r>
              <a:rPr lang="en-US" sz="1400" dirty="0" err="1"/>
              <a:t>T</a:t>
            </a:r>
            <a:r>
              <a:rPr lang="en-US" sz="1400" baseline="-25000" dirty="0" err="1"/>
              <a:t>deep</a:t>
            </a:r>
            <a:r>
              <a:rPr lang="en-US" sz="1400" baseline="-25000" dirty="0"/>
              <a:t> </a:t>
            </a:r>
            <a:r>
              <a:rPr lang="en-US" sz="1400" dirty="0"/>
              <a:t>can not be assessed in the field (Figure 2).</a:t>
            </a:r>
          </a:p>
          <a:p>
            <a:r>
              <a:rPr lang="en-US" sz="1400" dirty="0"/>
              <a:t>Without temperature measures, medical history and clinical findings should be used (Table 4-5) as hyperthermia stage/classification correlate with level of consciousness or the risk of “</a:t>
            </a:r>
            <a:r>
              <a:rPr lang="en-US" sz="1400" dirty="0" err="1"/>
              <a:t>afterdrop</a:t>
            </a:r>
            <a:r>
              <a:rPr lang="en-US" sz="1400" dirty="0"/>
              <a:t>” and hypothermic-induced cardiac arrest (77).</a:t>
            </a:r>
          </a:p>
        </p:txBody>
      </p:sp>
    </p:spTree>
    <p:extLst>
      <p:ext uri="{BB962C8B-B14F-4D97-AF65-F5344CB8AC3E}">
        <p14:creationId xmlns:p14="http://schemas.microsoft.com/office/powerpoint/2010/main" val="42537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802973830"/>
              </p:ext>
            </p:extLst>
          </p:nvPr>
        </p:nvGraphicFramePr>
        <p:xfrm>
          <a:off x="352517" y="272160"/>
          <a:ext cx="8558225" cy="3939840"/>
        </p:xfrm>
        <a:graphic>
          <a:graphicData uri="http://schemas.openxmlformats.org/presentationml/2006/ole">
            <mc:AlternateContent xmlns:mc="http://schemas.openxmlformats.org/markup-compatibility/2006">
              <mc:Choice xmlns:v="urn:schemas-microsoft-com:vml" Requires="v">
                <p:oleObj name="Document" r:id="rId2" imgW="9550400" imgH="3886200" progId="Word.Document.12">
                  <p:embed/>
                </p:oleObj>
              </mc:Choice>
              <mc:Fallback>
                <p:oleObj name="Document" r:id="rId2" imgW="9550400" imgH="3886200" progId="Word.Document.12">
                  <p:embed/>
                  <p:pic>
                    <p:nvPicPr>
                      <p:cNvPr id="0" name=""/>
                      <p:cNvPicPr/>
                      <p:nvPr/>
                    </p:nvPicPr>
                    <p:blipFill>
                      <a:blip r:embed="rId3"/>
                      <a:stretch>
                        <a:fillRect/>
                      </a:stretch>
                    </p:blipFill>
                    <p:spPr>
                      <a:xfrm>
                        <a:off x="352517" y="272160"/>
                        <a:ext cx="8558225" cy="3939840"/>
                      </a:xfrm>
                      <a:prstGeom prst="rect">
                        <a:avLst/>
                      </a:prstGeom>
                    </p:spPr>
                  </p:pic>
                </p:oleObj>
              </mc:Fallback>
            </mc:AlternateContent>
          </a:graphicData>
        </a:graphic>
      </p:graphicFrame>
    </p:spTree>
    <p:extLst>
      <p:ext uri="{BB962C8B-B14F-4D97-AF65-F5344CB8AC3E}">
        <p14:creationId xmlns:p14="http://schemas.microsoft.com/office/powerpoint/2010/main" val="37022322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2026</TotalTime>
  <Words>3491</Words>
  <Application>Microsoft Office PowerPoint</Application>
  <PresentationFormat>On-screen Show (16:9)</PresentationFormat>
  <Paragraphs>101</Paragraphs>
  <Slides>18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Calibri Light</vt:lpstr>
      <vt:lpstr>Office Theme</vt:lpstr>
      <vt:lpstr>Document</vt:lpstr>
      <vt:lpstr>PowerPoint Presentation</vt:lpstr>
      <vt:lpstr>Writing Group</vt:lpstr>
      <vt:lpstr>Purpose of the Consensus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101. Brugger H, Durrer B, Elsensohn F et al. Resuscitation of avalanche victims: Evidence-based guidelines of the international commission for mountain emergency medicine (ICAR MEDCOM): intended for physicians and other advanced life support personnel. Resuscitation. 2013;84(5):539-46. 102. Haegeli P, Falk M, Brugger H, Etter HJ, Boyd J. Comparison of avalanche survival patterns in Canada and Switzerland. Can Med Assoc J. 2011;183(7):789-95. 104. Paal P, Strapazzon G, Braun P et al. Factors affecting survival from avalanche burial--a randomised prospective porcine pilot study. Resuscitation. 2013;84(2):239-43. 110. Sliney DH. How light reaches the eye and its components. Int J Toxicol. 2002;21(6):501-9. 111. Ellerton JA, Zuljan I, Agazzi G, Boyd JJ. Eye problems in mountain and remote areas: prevention and onsite treatment--official recommendations of the International Commission for Mountain Emergency Medicine ICAR MEDCOM. Wilderness Environ Med. 2009;20(2):169-75. 112. Willmann G. Ultraviolet keratitis: from the pathophysiological basis to prevention and clinical management. High Alt Med Biol. 2015;16(4):277-82. 113. Toner MM, McArdle WD. Human thermoregulatory responses to acute cold stress with special reference to water immersion. In: MJ Fregley, CM Blatteis editors. Handbook of Physiology: Environmental Physiology. Bethesda, MD: American Physiological Society; 1996, pp. 379-418. 114. Hayward JS, Eckerson JD. Physiological responses and survival time prediction for humans in ice-water. Aviat Space Environ Med. 1984;55:206-12. 115. Eglin C, Massey H, Tipton MJ. Initial responses to cold water immersion in men and women. In: Proceedings of the 18th International Conference on Environmental Ergonomics. 2019: Amsterdam, The Netherlands. 116. Tipton MJ. The initial responses to cold-water immersion in man. Clin Sci. 1989;77:581-8. 120. Tipton MJ. Sudden cardiac death during open water swimming. Br J Sports Med. 2014;48(15):1134-5. 123. Tipton M, Golden FSC, Higenbottam C, Mekjavic IB, Eglin C. Temperature dependence of the habituation of the initial responses to cold-water immersion. Eur J Appl Physiol. 1998;78:253-7. 134. Holmer I, Bergh U. Metabolic and thermal response to swimming in water at varying temperatures. J Appl Physiol. 1974;37:702-5. 135. Galloway SDR, Maughan RJ. Effects of ambient temperature on the capacity to perform prolonged cycle exercise in man. Med Sci Sports Exerc. 1997;29:1240-9. 136. Patton JF, Vogel JA. Effects of acute cold exposure on submaximal endurance performance. Med Sci Sports Exerc. 1984;16:494-7. 137. Sandsund M, Saursaunet V, Wiggen O, Renberg J, Faerevik H, van Beekvelt MCP. Effect of ambient temperature on endurance performance while wearing cross-country sking clothing. Eur J Appl Physiol. 2012;112:3939-47. 138. Sandsund M, Sue-Chu M, Helgerud J, Reinertsen RE, Bjermer L. Effect of cold exposure (-15°C) and salbutamol treatment on physical performance in elite nonasthmatic cross-country skiers. Eur J Appl Physiol. 1998;77:297-304. 139. Meigal A, Oksa J, Rintamäki H, Ivukov A, Gerasimova L. Muscle fatigue and recovery in cold environment. In. Environmental Ergonomics IX. Aachen,NL: Shaker; 2000, pp. 153-6. 140. Oksa J, Ducharme MB, Rintamäki H. Combined effect of repetitive work and cold on muscle function and fatigue. J Appl Physiol. 2002;92:354-61. 143. Bergh U, Ekblom B. Influence of muscle temperature on maximal muscle strength and power output in human skeletal muscles. Acta Physiol Scand. 1979;107:33-7. 144. Bergh U. Human power at subnormal body temperatures. Acta Physiol Scand. 1980;478:1-39. 145. Bergh U, Ekblom B. Physical performance and peak aerobic power at different body temperatures. J Appl Physiol. 1979;46:885-9. 147. Blomstrand E, Bergh U, Essen-Gustavsson B, Ekblom B. Influence of low muscle temperature on muscle metabolism during intense dynamic exercise. Acta Physiol Scand. 1984;120:229-36. 148. Blomstrand E, Essen-Gustavsson B. Influence of reduced muscle temperature on metabolism in type I and type II human muscle fibres during intensive exercise. Acta Physiol Scand. 1987;131:569-74. 191. Danzl DF, Huecker MR. Accidental hypothermia. In: PS Auerbach editor. Auerbach's Wilderness Medicine. Philadelphia, PA: Elsevier; 2017, pp. 135-62. 192. Durrer B, Brugger H, Syme D. The medical on-site treatment of hypothermia: ICAR-MEDCOM recommendation. High Alt Med Biol. 2003;4(1):99-103. 193. Dow J, Giesbrecht GG, Danzl DF et al. Wilderness Medical Society Clinical Practice Guidelines for the Out-of-Hospital Evaluation and Treatment of Accidental Hypothermia: 2019 Update. Wilderness Environ Med. 2019;30(4s):S47-s69. 194. Mroczek T, Gladki M, Skalski J. Successful resuscitation from accidental hypothermia of 11.8°C: where is the lower bound for human beings? Eur J Cardiothorac Surg. 2020;58(5):1091-2. 195. Musi ME, Sheets A, Zafren K et al. Clinical staging of accidental hypothermia: the Revised Swiss System: Recommendation of the International Commission for Mountain Emergency Medicine (ICAR MedCom). Resuscitation. 2021;162:182-97.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Brewer</dc:creator>
  <cp:lastModifiedBy>Laura Young</cp:lastModifiedBy>
  <cp:revision>171</cp:revision>
  <dcterms:created xsi:type="dcterms:W3CDTF">2020-02-05T13:24:19Z</dcterms:created>
  <dcterms:modified xsi:type="dcterms:W3CDTF">2022-09-09T16:01:26Z</dcterms:modified>
</cp:coreProperties>
</file>