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8" r:id="rId7"/>
    <p:sldId id="272" r:id="rId8"/>
    <p:sldId id="277" r:id="rId9"/>
    <p:sldId id="273" r:id="rId10"/>
    <p:sldId id="279" r:id="rId11"/>
    <p:sldId id="276" r:id="rId12"/>
    <p:sldId id="268" r:id="rId13"/>
    <p:sldId id="259" r:id="rId14"/>
    <p:sldId id="292"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1"/>
    <p:restoredTop sz="94671"/>
  </p:normalViewPr>
  <p:slideViewPr>
    <p:cSldViewPr snapToGrid="0">
      <p:cViewPr varScale="1">
        <p:scale>
          <a:sx n="105" d="100"/>
          <a:sy n="105" d="100"/>
        </p:scale>
        <p:origin x="126" y="4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pic>
        <p:nvPicPr>
          <p:cNvPr id="8" name="Picture 7">
            <a:extLst>
              <a:ext uri="{FF2B5EF4-FFF2-40B4-BE49-F238E27FC236}">
                <a16:creationId xmlns:a16="http://schemas.microsoft.com/office/drawing/2014/main" id="{6835FABC-EB1E-EF4A-8527-189039E1861C}"/>
              </a:ext>
            </a:extLst>
          </p:cNvPr>
          <p:cNvPicPr>
            <a:picLocks noChangeAspect="1"/>
          </p:cNvPicPr>
          <p:nvPr userDrawn="1"/>
        </p:nvPicPr>
        <p:blipFill>
          <a:blip r:embed="rId2"/>
          <a:stretch>
            <a:fillRect/>
          </a:stretch>
        </p:blipFill>
        <p:spPr>
          <a:xfrm>
            <a:off x="0" y="3606800"/>
            <a:ext cx="9144000" cy="1536700"/>
          </a:xfrm>
          <a:prstGeom prst="rect">
            <a:avLst/>
          </a:prstGeom>
        </p:spPr>
      </p:pic>
    </p:spTree>
    <p:extLst>
      <p:ext uri="{BB962C8B-B14F-4D97-AF65-F5344CB8AC3E}">
        <p14:creationId xmlns:p14="http://schemas.microsoft.com/office/powerpoint/2010/main" val="390881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8869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1126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9149C2-E039-0A4F-B556-7A310673A912}"/>
              </a:ext>
            </a:extLst>
          </p:cNvPr>
          <p:cNvPicPr>
            <a:picLocks noChangeAspect="1"/>
          </p:cNvPicPr>
          <p:nvPr userDrawn="1"/>
        </p:nvPicPr>
        <p:blipFill>
          <a:blip r:embed="rId2"/>
          <a:stretch>
            <a:fillRect/>
          </a:stretch>
        </p:blipFill>
        <p:spPr>
          <a:xfrm>
            <a:off x="7224677" y="4506685"/>
            <a:ext cx="1798673" cy="535215"/>
          </a:xfrm>
          <a:prstGeom prst="rect">
            <a:avLst/>
          </a:prstGeom>
        </p:spPr>
      </p:pic>
    </p:spTree>
    <p:extLst>
      <p:ext uri="{BB962C8B-B14F-4D97-AF65-F5344CB8AC3E}">
        <p14:creationId xmlns:p14="http://schemas.microsoft.com/office/powerpoint/2010/main" val="331345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7961F0-AEB8-7642-B4EB-9C63EF837892}"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8842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420354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7961F0-AEB8-7642-B4EB-9C63EF837892}"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384950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7961F0-AEB8-7642-B4EB-9C63EF837892}"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13309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961F0-AEB8-7642-B4EB-9C63EF837892}"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231200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1446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37961F0-AEB8-7642-B4EB-9C63EF837892}"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3F8A6-61F4-EA49-A9A2-BEDEDFD6DB44}" type="slidenum">
              <a:rPr lang="en-US" smtClean="0"/>
              <a:t>‹#›</a:t>
            </a:fld>
            <a:endParaRPr lang="en-US"/>
          </a:p>
        </p:txBody>
      </p:sp>
    </p:spTree>
    <p:extLst>
      <p:ext uri="{BB962C8B-B14F-4D97-AF65-F5344CB8AC3E}">
        <p14:creationId xmlns:p14="http://schemas.microsoft.com/office/powerpoint/2010/main" val="10951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7961F0-AEB8-7642-B4EB-9C63EF837892}" type="datetimeFigureOut">
              <a:rPr lang="en-US" smtClean="0"/>
              <a:t>9/9/2022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E3F8A6-61F4-EA49-A9A2-BEDEDFD6DB44}" type="slidenum">
              <a:rPr lang="en-US" smtClean="0"/>
              <a:t>‹#›</a:t>
            </a:fld>
            <a:endParaRPr lang="en-US"/>
          </a:p>
        </p:txBody>
      </p:sp>
    </p:spTree>
    <p:extLst>
      <p:ext uri="{BB962C8B-B14F-4D97-AF65-F5344CB8AC3E}">
        <p14:creationId xmlns:p14="http://schemas.microsoft.com/office/powerpoint/2010/main" val="12373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28872383" TargetMode="External"/><Relationship Id="rId2" Type="http://schemas.openxmlformats.org/officeDocument/2006/relationships/hyperlink" Target="https://pubmed.ncbi.nlm.nih.gov/32182165/" TargetMode="External"/><Relationship Id="rId1" Type="http://schemas.openxmlformats.org/officeDocument/2006/relationships/slideLayout" Target="../slideLayouts/slideLayout2.xml"/><Relationship Id="rId4" Type="http://schemas.openxmlformats.org/officeDocument/2006/relationships/hyperlink" Target="https://pubmed.ncbi.nlm.nih.gov/3029920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66918-5509-1141-9A0C-2F19C51A193B}"/>
              </a:ext>
            </a:extLst>
          </p:cNvPr>
          <p:cNvPicPr>
            <a:picLocks noChangeAspect="1"/>
          </p:cNvPicPr>
          <p:nvPr/>
        </p:nvPicPr>
        <p:blipFill rotWithShape="1">
          <a:blip r:embed="rId2"/>
          <a:srcRect t="7075" b="20131"/>
          <a:stretch/>
        </p:blipFill>
        <p:spPr>
          <a:xfrm>
            <a:off x="0" y="1"/>
            <a:ext cx="9144000" cy="5143500"/>
          </a:xfrm>
          <a:prstGeom prst="rect">
            <a:avLst/>
          </a:prstGeom>
        </p:spPr>
      </p:pic>
      <p:sp>
        <p:nvSpPr>
          <p:cNvPr id="3" name="Title 1">
            <a:extLst>
              <a:ext uri="{FF2B5EF4-FFF2-40B4-BE49-F238E27FC236}">
                <a16:creationId xmlns:a16="http://schemas.microsoft.com/office/drawing/2014/main" id="{6876BB9E-E4D0-BB45-B196-F559F29AABC3}"/>
              </a:ext>
            </a:extLst>
          </p:cNvPr>
          <p:cNvSpPr>
            <a:spLocks noGrp="1"/>
          </p:cNvSpPr>
          <p:nvPr>
            <p:ph type="ctrTitle"/>
          </p:nvPr>
        </p:nvSpPr>
        <p:spPr>
          <a:xfrm>
            <a:off x="1317420" y="773251"/>
            <a:ext cx="6509160" cy="1798499"/>
          </a:xfrm>
        </p:spPr>
        <p:txBody>
          <a:bodyPr>
            <a:normAutofit fontScale="90000"/>
          </a:bodyPr>
          <a:lstStyle/>
          <a:p>
            <a:r>
              <a:rPr lang="en-US" b="1" dirty="0"/>
              <a:t>ACSM Expert Consensus Statement on Weight Loss in Weight-Category Sports</a:t>
            </a:r>
            <a:endParaRPr lang="en-US" b="1" dirty="0">
              <a:cs typeface="Calibri Light" panose="020F0302020204030204"/>
            </a:endParaRPr>
          </a:p>
        </p:txBody>
      </p:sp>
    </p:spTree>
    <p:extLst>
      <p:ext uri="{BB962C8B-B14F-4D97-AF65-F5344CB8AC3E}">
        <p14:creationId xmlns:p14="http://schemas.microsoft.com/office/powerpoint/2010/main" val="30568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B6716-1292-43A7-B83F-EF09AA9A814F}"/>
              </a:ext>
            </a:extLst>
          </p:cNvPr>
          <p:cNvSpPr txBox="1"/>
          <p:nvPr/>
        </p:nvSpPr>
        <p:spPr>
          <a:xfrm>
            <a:off x="180405" y="129462"/>
            <a:ext cx="8785275" cy="4154984"/>
          </a:xfrm>
          <a:prstGeom prst="rect">
            <a:avLst/>
          </a:prstGeom>
          <a:noFill/>
        </p:spPr>
        <p:txBody>
          <a:bodyPr wrap="square" lIns="91440" tIns="45720" rIns="91440" bIns="45720" rtlCol="0" anchor="t">
            <a:spAutoFit/>
          </a:bodyPr>
          <a:lstStyle/>
          <a:p>
            <a:r>
              <a:rPr lang="en-US" sz="2400" b="1" dirty="0">
                <a:latin typeface="Arial"/>
                <a:cs typeface="Arial"/>
              </a:rPr>
              <a:t>References</a:t>
            </a:r>
            <a:endParaRPr lang="en-US" sz="2400" b="1" dirty="0">
              <a:latin typeface="Arial"/>
              <a:ea typeface="+mn-lt"/>
              <a:cs typeface="Arial"/>
            </a:endParaRPr>
          </a:p>
          <a:p>
            <a:endParaRPr lang="en-US" sz="1400" b="1" dirty="0">
              <a:latin typeface="Arial"/>
              <a:ea typeface="+mn-lt"/>
              <a:cs typeface="Arial"/>
            </a:endParaRPr>
          </a:p>
          <a:p>
            <a:pPr marL="342900" indent="-342900">
              <a:buFont typeface="+mj-lt"/>
              <a:buAutoNum type="arabicPeriod"/>
            </a:pPr>
            <a:r>
              <a:rPr lang="en-US" sz="1800" dirty="0">
                <a:ea typeface="+mn-lt"/>
                <a:cs typeface="+mn-lt"/>
              </a:rPr>
              <a:t>American College of Sports Medicine. Position statement: weight loss in wrestlers. </a:t>
            </a:r>
            <a:r>
              <a:rPr lang="en-US" sz="1800" i="1" dirty="0">
                <a:ea typeface="+mn-lt"/>
                <a:cs typeface="+mn-lt"/>
              </a:rPr>
              <a:t>Med. Sci. Sports</a:t>
            </a:r>
            <a:r>
              <a:rPr lang="en-US" sz="1800" dirty="0">
                <a:ea typeface="+mn-lt"/>
                <a:cs typeface="+mn-lt"/>
              </a:rPr>
              <a:t> Exerc.1996; 28 (6):ix-xii</a:t>
            </a:r>
          </a:p>
          <a:p>
            <a:pPr marL="342900" indent="-342900">
              <a:buFont typeface="+mj-lt"/>
              <a:buAutoNum type="arabicPeriod"/>
            </a:pPr>
            <a:r>
              <a:rPr lang="en-US" sz="1800" dirty="0" err="1"/>
              <a:t>Bešlija</a:t>
            </a:r>
            <a:r>
              <a:rPr lang="en-US" sz="1800" dirty="0"/>
              <a:t> T, </a:t>
            </a:r>
            <a:r>
              <a:rPr lang="en-US" sz="1800" dirty="0" err="1"/>
              <a:t>Čular</a:t>
            </a:r>
            <a:r>
              <a:rPr lang="en-US" sz="1800" dirty="0"/>
              <a:t> D, </a:t>
            </a:r>
            <a:r>
              <a:rPr lang="en-US" sz="1800" dirty="0" err="1"/>
              <a:t>Kezić</a:t>
            </a:r>
            <a:r>
              <a:rPr lang="en-US" sz="1800" dirty="0"/>
              <a:t> A, et al. </a:t>
            </a:r>
            <a:r>
              <a:rPr lang="en-US" sz="1800" dirty="0">
                <a:hlinkClick r:id="rId2"/>
              </a:rPr>
              <a:t>Height-based model for the categorization of athletes in combat sports.</a:t>
            </a:r>
            <a:r>
              <a:rPr lang="en-US" sz="1800" dirty="0"/>
              <a:t> </a:t>
            </a:r>
            <a:r>
              <a:rPr lang="en-US" sz="1800" i="1" dirty="0"/>
              <a:t>Eur J Sport Sci</a:t>
            </a:r>
            <a:r>
              <a:rPr lang="en-US" sz="1800" dirty="0"/>
              <a:t>. 2020 Apr 7:1-10. </a:t>
            </a:r>
            <a:r>
              <a:rPr lang="en-US" sz="1800" dirty="0" err="1"/>
              <a:t>doi</a:t>
            </a:r>
            <a:r>
              <a:rPr lang="en-US" sz="1800" dirty="0"/>
              <a:t>: 10.1080/17461391.2020.1744735.</a:t>
            </a:r>
            <a:endParaRPr lang="en-US" sz="1800" dirty="0">
              <a:ea typeface="+mn-lt"/>
              <a:cs typeface="+mn-lt"/>
            </a:endParaRPr>
          </a:p>
          <a:p>
            <a:pPr marL="342900" lvl="0" indent="-342900">
              <a:buFont typeface="+mj-lt"/>
              <a:buAutoNum type="arabicPeriod"/>
            </a:pPr>
            <a:r>
              <a:rPr lang="en-US" sz="1800" dirty="0" err="1"/>
              <a:t>Pettersson</a:t>
            </a:r>
            <a:r>
              <a:rPr lang="en-US" sz="1800" dirty="0"/>
              <a:t> S, Pipping </a:t>
            </a:r>
            <a:r>
              <a:rPr lang="en-US" sz="1800" dirty="0" err="1"/>
              <a:t>Ekstrom</a:t>
            </a:r>
            <a:r>
              <a:rPr lang="en-US" sz="1800" dirty="0"/>
              <a:t> M, Berg CM. The food and weight combat. A problematic fight for the elite combat sports athlete. </a:t>
            </a:r>
            <a:r>
              <a:rPr lang="en-US" sz="1800" i="1" dirty="0"/>
              <a:t>Appetite </a:t>
            </a:r>
            <a:r>
              <a:rPr lang="en-US" sz="1800" dirty="0"/>
              <a:t>2012; 59(2): 234-42.</a:t>
            </a:r>
          </a:p>
          <a:p>
            <a:pPr marL="342900" lvl="0" indent="-342900">
              <a:buFont typeface="+mj-lt"/>
              <a:buAutoNum type="arabicPeriod"/>
            </a:pPr>
            <a:r>
              <a:rPr lang="en-US" sz="1800" dirty="0" err="1"/>
              <a:t>Reale</a:t>
            </a:r>
            <a:r>
              <a:rPr lang="en-US" sz="1800" dirty="0"/>
              <a:t> R, Slater G, Burke LM. </a:t>
            </a:r>
            <a:r>
              <a:rPr lang="en-US" sz="1800" dirty="0">
                <a:hlinkClick r:id="rId3"/>
              </a:rPr>
              <a:t>Weight management practices of Australian Olympic combat sport athletes.</a:t>
            </a:r>
            <a:r>
              <a:rPr lang="en-US" sz="1800" dirty="0"/>
              <a:t> </a:t>
            </a:r>
            <a:r>
              <a:rPr lang="en-US" sz="1800" i="1" dirty="0"/>
              <a:t>Int J Sports </a:t>
            </a:r>
            <a:r>
              <a:rPr lang="en-US" sz="1800" i="1" dirty="0" err="1"/>
              <a:t>Physiol</a:t>
            </a:r>
            <a:r>
              <a:rPr lang="en-US" sz="1800" i="1" dirty="0"/>
              <a:t> Perform</a:t>
            </a:r>
            <a:r>
              <a:rPr lang="en-US" sz="1800" dirty="0"/>
              <a:t>. 2018; 13(4):459-66.</a:t>
            </a:r>
          </a:p>
          <a:p>
            <a:pPr marL="342900" lvl="0" indent="-342900">
              <a:buFont typeface="+mj-lt"/>
              <a:buAutoNum type="arabicPeriod"/>
            </a:pPr>
            <a:r>
              <a:rPr lang="en-US" sz="1800" dirty="0"/>
              <a:t>Matthews JJ, Stanhope EN, Godwin MS, Holmes MEJ, </a:t>
            </a:r>
            <a:r>
              <a:rPr lang="en-US" sz="1800" dirty="0" err="1"/>
              <a:t>Artioli</a:t>
            </a:r>
            <a:r>
              <a:rPr lang="en-US" sz="1800" dirty="0"/>
              <a:t> GG. </a:t>
            </a:r>
            <a:r>
              <a:rPr lang="en-US" sz="1800" dirty="0">
                <a:hlinkClick r:id="rId4"/>
              </a:rPr>
              <a:t>The magnitude of rapid weight loss and rapid weight gain in combat sport athletes preparing for competition: A systematic review.</a:t>
            </a:r>
            <a:r>
              <a:rPr lang="en-US" sz="1800" dirty="0"/>
              <a:t> </a:t>
            </a:r>
            <a:r>
              <a:rPr lang="en-US" sz="1800" i="1" dirty="0"/>
              <a:t>Int J Sport </a:t>
            </a:r>
            <a:r>
              <a:rPr lang="en-US" sz="1800" i="1" dirty="0" err="1"/>
              <a:t>Nutr</a:t>
            </a:r>
            <a:r>
              <a:rPr lang="en-US" sz="1800" i="1" dirty="0"/>
              <a:t> </a:t>
            </a:r>
            <a:r>
              <a:rPr lang="en-US" sz="1800" i="1" dirty="0" err="1"/>
              <a:t>Exerc</a:t>
            </a:r>
            <a:r>
              <a:rPr lang="en-US" sz="1800" i="1" dirty="0"/>
              <a:t> </a:t>
            </a:r>
            <a:r>
              <a:rPr lang="en-US" sz="1800" i="1" dirty="0" err="1"/>
              <a:t>Metab</a:t>
            </a:r>
            <a:r>
              <a:rPr lang="en-US" sz="1800" dirty="0"/>
              <a:t>. 2019;29(4):441–52. </a:t>
            </a:r>
          </a:p>
          <a:p>
            <a:pPr marL="457200" indent="-457200">
              <a:buAutoNum type="arabicPeriod"/>
            </a:pPr>
            <a:endParaRPr lang="en-US" sz="1400" dirty="0">
              <a:ea typeface="+mn-lt"/>
              <a:cs typeface="+mn-lt"/>
            </a:endParaRPr>
          </a:p>
          <a:p>
            <a:endParaRPr lang="en-US" sz="1400" dirty="0">
              <a:ea typeface="+mn-lt"/>
              <a:cs typeface="+mn-lt"/>
            </a:endParaRPr>
          </a:p>
        </p:txBody>
      </p:sp>
    </p:spTree>
    <p:extLst>
      <p:ext uri="{BB962C8B-B14F-4D97-AF65-F5344CB8AC3E}">
        <p14:creationId xmlns:p14="http://schemas.microsoft.com/office/powerpoint/2010/main" val="104478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EB6716-1292-43A7-B83F-EF09AA9A814F}"/>
              </a:ext>
            </a:extLst>
          </p:cNvPr>
          <p:cNvSpPr txBox="1"/>
          <p:nvPr/>
        </p:nvSpPr>
        <p:spPr>
          <a:xfrm>
            <a:off x="565034" y="368947"/>
            <a:ext cx="7911309" cy="1261884"/>
          </a:xfrm>
          <a:prstGeom prst="rect">
            <a:avLst/>
          </a:prstGeom>
          <a:noFill/>
        </p:spPr>
        <p:txBody>
          <a:bodyPr wrap="square" lIns="91440" tIns="45720" rIns="91440" bIns="45720" rtlCol="0" anchor="t">
            <a:spAutoFit/>
          </a:bodyPr>
          <a:lstStyle/>
          <a:p>
            <a:r>
              <a:rPr lang="en-US" sz="2800" b="1" dirty="0">
                <a:latin typeface="Arial" panose="020B0604020202020204" pitchFamily="34" charset="0"/>
                <a:ea typeface="+mn-lt"/>
                <a:cs typeface="Arial" panose="020B0604020202020204" pitchFamily="34" charset="0"/>
              </a:rPr>
              <a:t>Acknowledgements</a:t>
            </a:r>
          </a:p>
          <a:p>
            <a:endParaRPr lang="en-US" sz="1200" b="1" dirty="0">
              <a:latin typeface="Arial" panose="020B0604020202020204" pitchFamily="34" charset="0"/>
              <a:ea typeface="+mn-lt"/>
              <a:cs typeface="Arial" panose="020B0604020202020204" pitchFamily="34" charset="0"/>
            </a:endParaRPr>
          </a:p>
          <a:p>
            <a:r>
              <a:rPr lang="en-US" sz="1800" b="0" i="0" dirty="0">
                <a:solidFill>
                  <a:srgbClr val="201F1E"/>
                </a:solidFill>
                <a:effectLst/>
                <a:latin typeface="Calibri" panose="020F0502020204030204" pitchFamily="34" charset="0"/>
              </a:rPr>
              <a:t>This slide deck was prepared by the ACSM Evidence-Based Practice Committee in collaboration with the authors</a:t>
            </a:r>
            <a:endParaRPr lang="en-US" sz="1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140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770537"/>
          </a:xfrm>
          <a:prstGeom prst="rect">
            <a:avLst/>
          </a:prstGeom>
          <a:noFill/>
        </p:spPr>
        <p:txBody>
          <a:bodyPr wrap="square" lIns="91440" tIns="45720" rIns="91440" bIns="45720" rtlCol="0" anchor="t">
            <a:spAutoFit/>
          </a:bodyPr>
          <a:lstStyle/>
          <a:p>
            <a:r>
              <a:rPr lang="en-US" sz="3200" b="1" dirty="0">
                <a:cs typeface="Arial"/>
              </a:rPr>
              <a:t>Purpose of the Update</a:t>
            </a:r>
            <a:endParaRPr lang="en-US" sz="3200" dirty="0">
              <a:cs typeface="Calibri"/>
            </a:endParaRPr>
          </a:p>
          <a:p>
            <a:endParaRPr lang="en-US" sz="2800" b="1" dirty="0">
              <a:cs typeface="Arial"/>
            </a:endParaRPr>
          </a:p>
          <a:p>
            <a:pPr marL="342900" indent="-342900">
              <a:buFont typeface="Arial,Sans-Serif" panose="020B0604020202020204" pitchFamily="34" charset="0"/>
              <a:buChar char="•"/>
            </a:pPr>
            <a:r>
              <a:rPr lang="en-US" sz="2800" dirty="0">
                <a:ea typeface="+mn-lt"/>
                <a:cs typeface="+mn-lt"/>
              </a:rPr>
              <a:t>This statement replaces the prior ACSM Position Stand on Weight Loss in Wrestlers published in 1996 (1).</a:t>
            </a:r>
          </a:p>
          <a:p>
            <a:endParaRPr lang="en-US" sz="2800" dirty="0">
              <a:ea typeface="+mn-lt"/>
              <a:cs typeface="+mn-lt"/>
            </a:endParaRPr>
          </a:p>
          <a:p>
            <a:pPr marL="342900" indent="-342900">
              <a:buFont typeface="Arial,Sans-Serif" panose="020B0604020202020204" pitchFamily="34" charset="0"/>
              <a:buChar char="•"/>
            </a:pPr>
            <a:r>
              <a:rPr lang="en-US" sz="2800" dirty="0">
                <a:ea typeface="+mn-lt"/>
                <a:cs typeface="+mn-lt"/>
              </a:rPr>
              <a:t>Goal is to establish a pragmatic and long-term approach to body mass management, recognizing the nuances of individual weight category sports, to achieve favorable outcomes for both health and performance. </a:t>
            </a:r>
          </a:p>
          <a:p>
            <a:endParaRPr lang="en-US" sz="2400" dirty="0">
              <a:latin typeface="Calibri" panose="020F0502020204030204"/>
              <a:cs typeface="Calibri" panose="020F0502020204030204"/>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62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702826"/>
          </a:xfrm>
          <a:prstGeom prst="rect">
            <a:avLst/>
          </a:prstGeom>
          <a:noFill/>
        </p:spPr>
        <p:txBody>
          <a:bodyPr wrap="square" lIns="91440" tIns="45720" rIns="91440" bIns="45720" rtlCol="0" anchor="t">
            <a:spAutoFit/>
          </a:bodyPr>
          <a:lstStyle/>
          <a:p>
            <a:r>
              <a:rPr lang="en-US" sz="3200" b="1" dirty="0">
                <a:ea typeface="+mn-lt"/>
                <a:cs typeface="+mn-lt"/>
              </a:rPr>
              <a:t>Introduction </a:t>
            </a:r>
            <a:endParaRPr lang="en-US" sz="2400" b="1" dirty="0">
              <a:cs typeface="Arial"/>
            </a:endParaRPr>
          </a:p>
          <a:p>
            <a:pPr marL="285750" indent="-285750">
              <a:lnSpc>
                <a:spcPct val="90000"/>
              </a:lnSpc>
              <a:spcBef>
                <a:spcPts val="750"/>
              </a:spcBef>
              <a:buFont typeface="Arial" panose="020B0604020202020204" pitchFamily="34" charset="0"/>
              <a:buChar char="•"/>
            </a:pPr>
            <a:r>
              <a:rPr lang="en-US" sz="2400" dirty="0"/>
              <a:t>The primary aim of weight categories is to create an even playing field and safer competition by matching competitors with similar physical characteristics (2). </a:t>
            </a:r>
          </a:p>
          <a:p>
            <a:pPr marL="285750" indent="-285750">
              <a:lnSpc>
                <a:spcPct val="90000"/>
              </a:lnSpc>
              <a:spcBef>
                <a:spcPts val="750"/>
              </a:spcBef>
              <a:buFont typeface="Arial" panose="020B0604020202020204" pitchFamily="34" charset="0"/>
              <a:buChar char="•"/>
            </a:pPr>
            <a:r>
              <a:rPr lang="en-US" sz="2400" dirty="0"/>
              <a:t>There may be a desire to compete in lower weight category than their natural or day-to-day training body mass (BM), to gain a real or perceived advantage (3-5). </a:t>
            </a:r>
          </a:p>
          <a:p>
            <a:pPr marL="285750" indent="-285750">
              <a:lnSpc>
                <a:spcPct val="90000"/>
              </a:lnSpc>
              <a:spcBef>
                <a:spcPts val="750"/>
              </a:spcBef>
              <a:buFont typeface="Arial" panose="020B0604020202020204" pitchFamily="34" charset="0"/>
              <a:buChar char="•"/>
            </a:pPr>
            <a:r>
              <a:rPr lang="en-US" sz="2400" dirty="0">
                <a:ea typeface="+mn-lt"/>
                <a:cs typeface="+mn-lt"/>
              </a:rPr>
              <a:t>Potential advantages of competing in a lower weight class may include </a:t>
            </a:r>
          </a:p>
          <a:p>
            <a:pPr marL="628650" lvl="1" indent="-285750">
              <a:lnSpc>
                <a:spcPct val="90000"/>
              </a:lnSpc>
              <a:spcBef>
                <a:spcPts val="375"/>
              </a:spcBef>
              <a:buFont typeface="Arial" panose="020B0604020202020204" pitchFamily="34" charset="0"/>
              <a:buChar char="•"/>
            </a:pPr>
            <a:r>
              <a:rPr lang="en-US" sz="2400" dirty="0">
                <a:ea typeface="+mn-lt"/>
                <a:cs typeface="+mn-lt"/>
              </a:rPr>
              <a:t>Greater muscle mass, strength, power</a:t>
            </a:r>
          </a:p>
          <a:p>
            <a:pPr marL="628650" lvl="1" indent="-285750">
              <a:lnSpc>
                <a:spcPct val="90000"/>
              </a:lnSpc>
              <a:spcBef>
                <a:spcPts val="375"/>
              </a:spcBef>
              <a:buFont typeface="Arial" panose="020B0604020202020204" pitchFamily="34" charset="0"/>
              <a:buChar char="•"/>
            </a:pPr>
            <a:r>
              <a:rPr lang="en-US" sz="2400" dirty="0">
                <a:ea typeface="+mn-lt"/>
                <a:cs typeface="+mn-lt"/>
              </a:rPr>
              <a:t>Longer limbs/levers</a:t>
            </a:r>
          </a:p>
          <a:p>
            <a:pPr marL="628650" lvl="1" indent="-285750">
              <a:lnSpc>
                <a:spcPct val="90000"/>
              </a:lnSpc>
              <a:spcBef>
                <a:spcPts val="375"/>
              </a:spcBef>
              <a:buFont typeface="Arial" panose="020B0604020202020204" pitchFamily="34" charset="0"/>
              <a:buChar char="•"/>
            </a:pPr>
            <a:r>
              <a:rPr lang="en-US" sz="2400" dirty="0">
                <a:ea typeface="+mn-lt"/>
                <a:cs typeface="+mn-lt"/>
              </a:rPr>
              <a:t>Greater inertia</a:t>
            </a:r>
          </a:p>
        </p:txBody>
      </p:sp>
    </p:spTree>
    <p:extLst>
      <p:ext uri="{BB962C8B-B14F-4D97-AF65-F5344CB8AC3E}">
        <p14:creationId xmlns:p14="http://schemas.microsoft.com/office/powerpoint/2010/main" val="308120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247317"/>
          </a:xfrm>
          <a:prstGeom prst="rect">
            <a:avLst/>
          </a:prstGeom>
          <a:noFill/>
        </p:spPr>
        <p:txBody>
          <a:bodyPr wrap="square" lIns="91440" tIns="45720" rIns="91440" bIns="45720" rtlCol="0" anchor="t">
            <a:spAutoFit/>
          </a:bodyPr>
          <a:lstStyle/>
          <a:p>
            <a:r>
              <a:rPr lang="en-US" sz="3200" b="1" dirty="0">
                <a:ea typeface="+mn-lt"/>
                <a:cs typeface="+mn-lt"/>
              </a:rPr>
              <a:t>Factors Influencing Weight-making Practices</a:t>
            </a:r>
          </a:p>
          <a:p>
            <a:endParaRPr lang="en-US" sz="1200" b="1" dirty="0">
              <a:cs typeface="Arial"/>
            </a:endParaRPr>
          </a:p>
          <a:p>
            <a:pPr marL="285750" indent="-285750">
              <a:lnSpc>
                <a:spcPct val="90000"/>
              </a:lnSpc>
              <a:spcBef>
                <a:spcPts val="375"/>
              </a:spcBef>
              <a:buFont typeface="Arial" panose="020B0604020202020204" pitchFamily="34" charset="0"/>
              <a:buChar char="•"/>
            </a:pPr>
            <a:r>
              <a:rPr lang="en-US" sz="2400" dirty="0"/>
              <a:t>Making weight is the process of achieving a target BM prior to competition​ and may involve acute and/or chronic weight loss strategies.</a:t>
            </a:r>
          </a:p>
          <a:p>
            <a:pPr marL="285750" indent="-285750">
              <a:lnSpc>
                <a:spcPct val="90000"/>
              </a:lnSpc>
              <a:spcBef>
                <a:spcPts val="375"/>
              </a:spcBef>
              <a:buFont typeface="Arial" panose="020B0604020202020204" pitchFamily="34" charset="0"/>
              <a:buChar char="•"/>
            </a:pPr>
            <a:r>
              <a:rPr lang="en-US" sz="2400" dirty="0"/>
              <a:t>Specific weight loss protocols may be influenced by rules, customs and characteristics that influence opportunities to acutely reduce BM prior to weigh-in, as well as to recover prior to competition.</a:t>
            </a:r>
          </a:p>
          <a:p>
            <a:pPr marL="285750" indent="-285750">
              <a:lnSpc>
                <a:spcPct val="90000"/>
              </a:lnSpc>
              <a:spcBef>
                <a:spcPts val="375"/>
              </a:spcBef>
              <a:buFont typeface="Arial" panose="020B0604020202020204" pitchFamily="34" charset="0"/>
              <a:buChar char="•"/>
            </a:pPr>
            <a:r>
              <a:rPr lang="en-US" sz="2400" dirty="0"/>
              <a:t>Key issues may include the number of weight categories available for a given sport, and the timeframe for recovery between weigh-in and competition.</a:t>
            </a:r>
          </a:p>
        </p:txBody>
      </p:sp>
    </p:spTree>
    <p:extLst>
      <p:ext uri="{BB962C8B-B14F-4D97-AF65-F5344CB8AC3E}">
        <p14:creationId xmlns:p14="http://schemas.microsoft.com/office/powerpoint/2010/main" val="247497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1323439"/>
          </a:xfrm>
          <a:prstGeom prst="rect">
            <a:avLst/>
          </a:prstGeom>
          <a:noFill/>
        </p:spPr>
        <p:txBody>
          <a:bodyPr wrap="square" lIns="91440" tIns="45720" rIns="91440" bIns="45720" rtlCol="0" anchor="t">
            <a:spAutoFit/>
          </a:bodyPr>
          <a:lstStyle/>
          <a:p>
            <a:r>
              <a:rPr lang="en-US" sz="3200" b="1" dirty="0">
                <a:ea typeface="+mn-lt"/>
                <a:cs typeface="+mn-lt"/>
              </a:rPr>
              <a:t>Common Weight Making Practices</a:t>
            </a:r>
            <a:endParaRPr lang="en-US" sz="3200" b="1" dirty="0">
              <a:cs typeface="Calibri"/>
            </a:endParaRPr>
          </a:p>
          <a:p>
            <a:endParaRPr lang="en-US" sz="2400" b="1" dirty="0">
              <a:cs typeface="Arial"/>
            </a:endParaRPr>
          </a:p>
          <a:p>
            <a:endParaRPr lang="en-US" sz="2400" dirty="0">
              <a:ea typeface="+mn-lt"/>
              <a:cs typeface="+mn-lt"/>
            </a:endParaRPr>
          </a:p>
        </p:txBody>
      </p:sp>
      <p:grpSp>
        <p:nvGrpSpPr>
          <p:cNvPr id="3" name="Group 2">
            <a:extLst>
              <a:ext uri="{FF2B5EF4-FFF2-40B4-BE49-F238E27FC236}">
                <a16:creationId xmlns:a16="http://schemas.microsoft.com/office/drawing/2014/main" id="{F06D7CDD-F3EC-4547-A6D7-DFEDD4AB5E3E}"/>
              </a:ext>
            </a:extLst>
          </p:cNvPr>
          <p:cNvGrpSpPr/>
          <p:nvPr/>
        </p:nvGrpSpPr>
        <p:grpSpPr>
          <a:xfrm>
            <a:off x="257294" y="1041850"/>
            <a:ext cx="8629411" cy="3757683"/>
            <a:chOff x="310864" y="1074802"/>
            <a:chExt cx="8757242" cy="3757683"/>
          </a:xfrm>
        </p:grpSpPr>
        <p:sp>
          <p:nvSpPr>
            <p:cNvPr id="2" name="Content Placeholder 3">
              <a:extLst>
                <a:ext uri="{FF2B5EF4-FFF2-40B4-BE49-F238E27FC236}">
                  <a16:creationId xmlns:a16="http://schemas.microsoft.com/office/drawing/2014/main" id="{1EF64CEB-6BE0-4FC2-A2AB-BA2A5F9591BE}"/>
                </a:ext>
              </a:extLst>
            </p:cNvPr>
            <p:cNvSpPr txBox="1">
              <a:spLocks/>
            </p:cNvSpPr>
            <p:nvPr/>
          </p:nvSpPr>
          <p:spPr>
            <a:xfrm>
              <a:off x="310864" y="2069044"/>
              <a:ext cx="3868340"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Intentional manipulation of the following… </a:t>
              </a:r>
            </a:p>
            <a:p>
              <a:pPr lvl="1"/>
              <a:r>
                <a:rPr lang="en-US" sz="2200" dirty="0">
                  <a:cs typeface="Calibri"/>
                </a:rPr>
                <a:t>Body water</a:t>
              </a:r>
            </a:p>
            <a:p>
              <a:pPr lvl="1"/>
              <a:r>
                <a:rPr lang="en-US" sz="2200" dirty="0">
                  <a:cs typeface="Calibri"/>
                </a:rPr>
                <a:t>Glycogen stores</a:t>
              </a:r>
            </a:p>
            <a:p>
              <a:pPr lvl="1"/>
              <a:r>
                <a:rPr lang="en-US" sz="2200" dirty="0">
                  <a:cs typeface="Calibri"/>
                </a:rPr>
                <a:t>Gastrointestinal tract contents</a:t>
              </a:r>
            </a:p>
          </p:txBody>
        </p:sp>
        <p:sp>
          <p:nvSpPr>
            <p:cNvPr id="6" name="Content Placeholder 5">
              <a:extLst>
                <a:ext uri="{FF2B5EF4-FFF2-40B4-BE49-F238E27FC236}">
                  <a16:creationId xmlns:a16="http://schemas.microsoft.com/office/drawing/2014/main" id="{B977A805-510B-441D-AE3A-070E3F27B082}"/>
                </a:ext>
              </a:extLst>
            </p:cNvPr>
            <p:cNvSpPr txBox="1">
              <a:spLocks/>
            </p:cNvSpPr>
            <p:nvPr/>
          </p:nvSpPr>
          <p:spPr>
            <a:xfrm>
              <a:off x="4572000" y="2069043"/>
              <a:ext cx="4256873"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Intentional manipulation of the following… </a:t>
              </a:r>
            </a:p>
            <a:p>
              <a:pPr lvl="1"/>
              <a:r>
                <a:rPr lang="en-US" sz="2200" dirty="0">
                  <a:cs typeface="Calibri"/>
                </a:rPr>
                <a:t>Energy intake</a:t>
              </a:r>
            </a:p>
            <a:p>
              <a:pPr lvl="1"/>
              <a:r>
                <a:rPr lang="en-US" sz="2200" dirty="0">
                  <a:cs typeface="Calibri"/>
                </a:rPr>
                <a:t>Training load</a:t>
              </a:r>
            </a:p>
            <a:p>
              <a:endParaRPr lang="en-US" sz="2200" dirty="0">
                <a:cs typeface="Calibri"/>
              </a:endParaRPr>
            </a:p>
          </p:txBody>
        </p:sp>
        <p:sp>
          <p:nvSpPr>
            <p:cNvPr id="8" name="Text Placeholder 2">
              <a:extLst>
                <a:ext uri="{FF2B5EF4-FFF2-40B4-BE49-F238E27FC236}">
                  <a16:creationId xmlns:a16="http://schemas.microsoft.com/office/drawing/2014/main" id="{ED2E6C54-8DF1-4B33-82D2-A5A6E065C0E5}"/>
                </a:ext>
              </a:extLst>
            </p:cNvPr>
            <p:cNvSpPr txBox="1">
              <a:spLocks/>
            </p:cNvSpPr>
            <p:nvPr/>
          </p:nvSpPr>
          <p:spPr>
            <a:xfrm>
              <a:off x="310864" y="1074802"/>
              <a:ext cx="3868340"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Acute – Rapid Weight Loss (RWL)</a:t>
              </a:r>
            </a:p>
          </p:txBody>
        </p:sp>
        <p:sp>
          <p:nvSpPr>
            <p:cNvPr id="10" name="Text Placeholder 4">
              <a:extLst>
                <a:ext uri="{FF2B5EF4-FFF2-40B4-BE49-F238E27FC236}">
                  <a16:creationId xmlns:a16="http://schemas.microsoft.com/office/drawing/2014/main" id="{839952BB-ECEE-427B-9956-7CB8C3AE63D7}"/>
                </a:ext>
              </a:extLst>
            </p:cNvPr>
            <p:cNvSpPr txBox="1">
              <a:spLocks/>
            </p:cNvSpPr>
            <p:nvPr/>
          </p:nvSpPr>
          <p:spPr>
            <a:xfrm>
              <a:off x="4572000" y="1074802"/>
              <a:ext cx="4496106"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Chronic – Prolonged Negative Energy Balance</a:t>
              </a:r>
            </a:p>
          </p:txBody>
        </p:sp>
      </p:grpSp>
    </p:spTree>
    <p:extLst>
      <p:ext uri="{BB962C8B-B14F-4D97-AF65-F5344CB8AC3E}">
        <p14:creationId xmlns:p14="http://schemas.microsoft.com/office/powerpoint/2010/main" val="116975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584775"/>
          </a:xfrm>
          <a:prstGeom prst="rect">
            <a:avLst/>
          </a:prstGeom>
          <a:noFill/>
        </p:spPr>
        <p:txBody>
          <a:bodyPr wrap="square" lIns="91440" tIns="45720" rIns="91440" bIns="45720" rtlCol="0" anchor="t">
            <a:spAutoFit/>
          </a:bodyPr>
          <a:lstStyle/>
          <a:p>
            <a:r>
              <a:rPr lang="en-US" sz="3200" b="1" dirty="0"/>
              <a:t>Concerns Associated with Making Weight</a:t>
            </a:r>
            <a:endParaRPr lang="en-US" sz="2400" dirty="0">
              <a:ea typeface="+mn-lt"/>
              <a:cs typeface="+mn-lt"/>
            </a:endParaRPr>
          </a:p>
        </p:txBody>
      </p:sp>
      <p:grpSp>
        <p:nvGrpSpPr>
          <p:cNvPr id="3" name="Group 2">
            <a:extLst>
              <a:ext uri="{FF2B5EF4-FFF2-40B4-BE49-F238E27FC236}">
                <a16:creationId xmlns:a16="http://schemas.microsoft.com/office/drawing/2014/main" id="{A0116865-CED6-6046-B5CF-BA77945757A9}"/>
              </a:ext>
            </a:extLst>
          </p:cNvPr>
          <p:cNvGrpSpPr/>
          <p:nvPr/>
        </p:nvGrpSpPr>
        <p:grpSpPr>
          <a:xfrm>
            <a:off x="257293" y="1041851"/>
            <a:ext cx="8629411" cy="3757683"/>
            <a:chOff x="310864" y="1074802"/>
            <a:chExt cx="8757242" cy="3757683"/>
          </a:xfrm>
        </p:grpSpPr>
        <p:sp>
          <p:nvSpPr>
            <p:cNvPr id="2" name="Content Placeholder 3">
              <a:extLst>
                <a:ext uri="{FF2B5EF4-FFF2-40B4-BE49-F238E27FC236}">
                  <a16:creationId xmlns:a16="http://schemas.microsoft.com/office/drawing/2014/main" id="{1EF64CEB-6BE0-4FC2-A2AB-BA2A5F9591BE}"/>
                </a:ext>
              </a:extLst>
            </p:cNvPr>
            <p:cNvSpPr txBox="1">
              <a:spLocks/>
            </p:cNvSpPr>
            <p:nvPr/>
          </p:nvSpPr>
          <p:spPr>
            <a:xfrm>
              <a:off x="310864" y="2069044"/>
              <a:ext cx="3868340"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Reduced cardiovascular function</a:t>
              </a:r>
              <a:endParaRPr lang="en-US" sz="2400" strike="sngStrike" dirty="0">
                <a:cs typeface="Calibri"/>
              </a:endParaRPr>
            </a:p>
            <a:p>
              <a:r>
                <a:rPr lang="en-US" sz="2400" dirty="0">
                  <a:cs typeface="Calibri"/>
                </a:rPr>
                <a:t>Impaired thermoregulation</a:t>
              </a:r>
            </a:p>
            <a:p>
              <a:r>
                <a:rPr lang="en-US" sz="2400" dirty="0">
                  <a:cs typeface="Calibri"/>
                </a:rPr>
                <a:t>Electrolyte imbalances</a:t>
              </a:r>
            </a:p>
            <a:p>
              <a:r>
                <a:rPr lang="en-US" sz="2400" dirty="0">
                  <a:cs typeface="Calibri"/>
                </a:rPr>
                <a:t>Mood suppression</a:t>
              </a:r>
            </a:p>
            <a:p>
              <a:r>
                <a:rPr lang="en-US" sz="2400" dirty="0">
                  <a:cs typeface="Calibri"/>
                </a:rPr>
                <a:t>Cognitive impairment</a:t>
              </a:r>
            </a:p>
          </p:txBody>
        </p:sp>
        <p:sp>
          <p:nvSpPr>
            <p:cNvPr id="6" name="Content Placeholder 5">
              <a:extLst>
                <a:ext uri="{FF2B5EF4-FFF2-40B4-BE49-F238E27FC236}">
                  <a16:creationId xmlns:a16="http://schemas.microsoft.com/office/drawing/2014/main" id="{B977A805-510B-441D-AE3A-070E3F27B082}"/>
                </a:ext>
              </a:extLst>
            </p:cNvPr>
            <p:cNvSpPr txBox="1">
              <a:spLocks/>
            </p:cNvSpPr>
            <p:nvPr/>
          </p:nvSpPr>
          <p:spPr>
            <a:xfrm>
              <a:off x="4571999" y="2069043"/>
              <a:ext cx="3887391" cy="276344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cs typeface="Calibri"/>
                </a:rPr>
                <a:t>Metabolic impairment</a:t>
              </a:r>
            </a:p>
            <a:p>
              <a:r>
                <a:rPr lang="en-US" sz="2400" dirty="0">
                  <a:cs typeface="Calibri"/>
                </a:rPr>
                <a:t>Endocrine impairment</a:t>
              </a:r>
            </a:p>
            <a:p>
              <a:r>
                <a:rPr lang="en-US" sz="2400" dirty="0">
                  <a:cs typeface="Calibri"/>
                </a:rPr>
                <a:t>Reproductive impairment</a:t>
              </a:r>
            </a:p>
            <a:p>
              <a:r>
                <a:rPr lang="en-US" sz="2400" dirty="0">
                  <a:cs typeface="Calibri"/>
                </a:rPr>
                <a:t>Growth impairment</a:t>
              </a:r>
            </a:p>
            <a:p>
              <a:r>
                <a:rPr lang="en-US" sz="2400" dirty="0">
                  <a:cs typeface="Calibri"/>
                </a:rPr>
                <a:t>Disordered eating</a:t>
              </a:r>
            </a:p>
          </p:txBody>
        </p:sp>
        <p:sp>
          <p:nvSpPr>
            <p:cNvPr id="8" name="Text Placeholder 2">
              <a:extLst>
                <a:ext uri="{FF2B5EF4-FFF2-40B4-BE49-F238E27FC236}">
                  <a16:creationId xmlns:a16="http://schemas.microsoft.com/office/drawing/2014/main" id="{ED2E6C54-8DF1-4B33-82D2-A5A6E065C0E5}"/>
                </a:ext>
              </a:extLst>
            </p:cNvPr>
            <p:cNvSpPr txBox="1">
              <a:spLocks/>
            </p:cNvSpPr>
            <p:nvPr/>
          </p:nvSpPr>
          <p:spPr>
            <a:xfrm>
              <a:off x="310864" y="1074802"/>
              <a:ext cx="3868340"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Acute – Rapid Weight Loss (RWL)</a:t>
              </a:r>
            </a:p>
          </p:txBody>
        </p:sp>
        <p:sp>
          <p:nvSpPr>
            <p:cNvPr id="10" name="Text Placeholder 4">
              <a:extLst>
                <a:ext uri="{FF2B5EF4-FFF2-40B4-BE49-F238E27FC236}">
                  <a16:creationId xmlns:a16="http://schemas.microsoft.com/office/drawing/2014/main" id="{839952BB-ECEE-427B-9956-7CB8C3AE63D7}"/>
                </a:ext>
              </a:extLst>
            </p:cNvPr>
            <p:cNvSpPr txBox="1">
              <a:spLocks/>
            </p:cNvSpPr>
            <p:nvPr/>
          </p:nvSpPr>
          <p:spPr>
            <a:xfrm>
              <a:off x="4572000" y="1074802"/>
              <a:ext cx="4496106" cy="61793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cs typeface="Calibri"/>
                </a:rPr>
                <a:t>Chronic – Prolonged Negative Energy Balance</a:t>
              </a:r>
            </a:p>
          </p:txBody>
        </p:sp>
      </p:grpSp>
    </p:spTree>
    <p:extLst>
      <p:ext uri="{BB962C8B-B14F-4D97-AF65-F5344CB8AC3E}">
        <p14:creationId xmlns:p14="http://schemas.microsoft.com/office/powerpoint/2010/main" val="198060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573668" cy="3586623"/>
          </a:xfrm>
          <a:prstGeom prst="rect">
            <a:avLst/>
          </a:prstGeom>
          <a:noFill/>
        </p:spPr>
        <p:txBody>
          <a:bodyPr wrap="square" lIns="91440" tIns="45720" rIns="91440" bIns="45720" rtlCol="0" anchor="t">
            <a:spAutoFit/>
          </a:bodyPr>
          <a:lstStyle/>
          <a:p>
            <a:r>
              <a:rPr lang="en-US" sz="3200" b="1" dirty="0">
                <a:ea typeface="+mn-lt"/>
                <a:cs typeface="+mn-lt"/>
              </a:rPr>
              <a:t>Effect of Rapid Weight Loss on Performance</a:t>
            </a:r>
          </a:p>
          <a:p>
            <a:endParaRPr lang="en-US" sz="1200" b="1" dirty="0">
              <a:cs typeface="Arial"/>
            </a:endParaRPr>
          </a:p>
          <a:p>
            <a:pPr marL="285750" indent="-285750">
              <a:lnSpc>
                <a:spcPct val="90000"/>
              </a:lnSpc>
              <a:spcBef>
                <a:spcPts val="375"/>
              </a:spcBef>
              <a:buFont typeface="Arial" panose="020B0604020202020204" pitchFamily="34" charset="0"/>
              <a:buChar char="•"/>
            </a:pPr>
            <a:r>
              <a:rPr lang="en-US" sz="2800" dirty="0"/>
              <a:t>Performance outcomes as a result of RWL have been shown to be highly variable due to methodological issues and real differences arising from the requirements of specific sports.</a:t>
            </a:r>
          </a:p>
          <a:p>
            <a:pPr marL="285750" indent="-285750">
              <a:lnSpc>
                <a:spcPct val="90000"/>
              </a:lnSpc>
              <a:spcBef>
                <a:spcPts val="375"/>
              </a:spcBef>
              <a:buFont typeface="Arial" panose="020B0604020202020204" pitchFamily="34" charset="0"/>
              <a:buChar char="•"/>
            </a:pPr>
            <a:r>
              <a:rPr lang="en-US" sz="2800" dirty="0"/>
              <a:t>Regardless, there is evidence that at least some athletes sacrifice performance as well as incur health risks due to their weight making practices.</a:t>
            </a:r>
          </a:p>
        </p:txBody>
      </p:sp>
    </p:spTree>
    <p:extLst>
      <p:ext uri="{BB962C8B-B14F-4D97-AF65-F5344CB8AC3E}">
        <p14:creationId xmlns:p14="http://schemas.microsoft.com/office/powerpoint/2010/main" val="18481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6244D-0918-9141-80F9-24DDDBF36DD3}"/>
              </a:ext>
            </a:extLst>
          </p:cNvPr>
          <p:cNvSpPr txBox="1"/>
          <p:nvPr/>
        </p:nvSpPr>
        <p:spPr>
          <a:xfrm>
            <a:off x="257294" y="121019"/>
            <a:ext cx="8629411" cy="4401205"/>
          </a:xfrm>
          <a:prstGeom prst="rect">
            <a:avLst/>
          </a:prstGeom>
          <a:noFill/>
        </p:spPr>
        <p:txBody>
          <a:bodyPr wrap="square" lIns="91440" tIns="45720" rIns="91440" bIns="45720" rtlCol="0" anchor="t">
            <a:spAutoFit/>
          </a:bodyPr>
          <a:lstStyle/>
          <a:p>
            <a:r>
              <a:rPr lang="en-US" sz="2800" b="1" dirty="0">
                <a:cs typeface="Arial"/>
              </a:rPr>
              <a:t>Strategies to Minimize Harmful Weight-Making Practices</a:t>
            </a:r>
          </a:p>
          <a:p>
            <a:endParaRPr lang="en-US" sz="800" b="1" dirty="0">
              <a:cs typeface="Arial"/>
            </a:endParaRPr>
          </a:p>
          <a:p>
            <a:pPr marL="342900" indent="-342900">
              <a:buFont typeface="Arial" panose="020B0604020202020204" pitchFamily="34" charset="0"/>
              <a:buChar char="•"/>
            </a:pPr>
            <a:r>
              <a:rPr lang="en-US" sz="2400" dirty="0">
                <a:latin typeface="Calibri" panose="020F0502020204030204"/>
                <a:cs typeface="Calibri" panose="020F0502020204030204"/>
              </a:rPr>
              <a:t>Athlete and coach education</a:t>
            </a:r>
          </a:p>
          <a:p>
            <a:pPr marL="342900" indent="-342900">
              <a:buFont typeface="Arial" panose="020B0604020202020204" pitchFamily="34" charset="0"/>
              <a:buChar char="•"/>
            </a:pPr>
            <a:r>
              <a:rPr lang="en-US" sz="2400" dirty="0">
                <a:latin typeface="Calibri" panose="020F0502020204030204"/>
                <a:cs typeface="Calibri" panose="020F0502020204030204"/>
              </a:rPr>
              <a:t>Increasing the number of competitive weight categories </a:t>
            </a:r>
          </a:p>
          <a:p>
            <a:pPr marL="342900" indent="-342900">
              <a:buFont typeface="Arial" panose="020B0604020202020204" pitchFamily="34" charset="0"/>
              <a:buChar char="•"/>
            </a:pPr>
            <a:r>
              <a:rPr lang="en-US" sz="2400" dirty="0">
                <a:latin typeface="Calibri" panose="020F0502020204030204"/>
                <a:cs typeface="Calibri" panose="020F0502020204030204"/>
              </a:rPr>
              <a:t>Use of height categories</a:t>
            </a:r>
          </a:p>
          <a:p>
            <a:pPr marL="342900" indent="-342900">
              <a:buFont typeface="Arial" panose="020B0604020202020204" pitchFamily="34" charset="0"/>
              <a:buChar char="•"/>
            </a:pPr>
            <a:r>
              <a:rPr lang="en-US" sz="2400" dirty="0">
                <a:latin typeface="Calibri" panose="020F0502020204030204"/>
                <a:cs typeface="Calibri" panose="020F0502020204030204"/>
              </a:rPr>
              <a:t>Establishing a minimal competition weight</a:t>
            </a:r>
          </a:p>
          <a:p>
            <a:pPr marL="342900" indent="-342900">
              <a:buFont typeface="Arial" panose="020B0604020202020204" pitchFamily="34" charset="0"/>
              <a:buChar char="•"/>
            </a:pPr>
            <a:r>
              <a:rPr lang="en-US" sz="2400" dirty="0">
                <a:latin typeface="Calibri" panose="020F0502020204030204"/>
                <a:cs typeface="Calibri" panose="020F0502020204030204"/>
              </a:rPr>
              <a:t>Move weigh-in time closer to competition</a:t>
            </a:r>
          </a:p>
          <a:p>
            <a:pPr marL="342900" indent="-342900">
              <a:buFont typeface="Arial" panose="020B0604020202020204" pitchFamily="34" charset="0"/>
              <a:buChar char="•"/>
            </a:pPr>
            <a:r>
              <a:rPr lang="en-US" sz="2400" dirty="0">
                <a:latin typeface="Calibri" panose="020F0502020204030204"/>
                <a:cs typeface="Calibri" panose="020F0502020204030204"/>
              </a:rPr>
              <a:t>Determine weight classes on the day of competition</a:t>
            </a:r>
          </a:p>
          <a:p>
            <a:pPr marL="342900" indent="-342900">
              <a:buFont typeface="Arial" panose="020B0604020202020204" pitchFamily="34" charset="0"/>
              <a:buChar char="•"/>
            </a:pPr>
            <a:r>
              <a:rPr lang="en-US" sz="2400" dirty="0">
                <a:latin typeface="Calibri" panose="020F0502020204030204"/>
                <a:cs typeface="Calibri" panose="020F0502020204030204"/>
              </a:rPr>
              <a:t>Limit the number of attempts during the official weigh-in period</a:t>
            </a:r>
          </a:p>
          <a:p>
            <a:pPr marL="342900" indent="-342900">
              <a:buFont typeface="Arial" panose="020B0604020202020204" pitchFamily="34" charset="0"/>
              <a:buChar char="•"/>
            </a:pPr>
            <a:r>
              <a:rPr lang="en-US" sz="2400" dirty="0">
                <a:latin typeface="Calibri" panose="020F0502020204030204"/>
                <a:cs typeface="Calibri" panose="020F0502020204030204"/>
              </a:rPr>
              <a:t>Assess urinary hydration status at official weigh-in</a:t>
            </a:r>
          </a:p>
          <a:p>
            <a:pPr marL="342900" indent="-342900">
              <a:buFont typeface="Arial" panose="020B0604020202020204" pitchFamily="34" charset="0"/>
              <a:buChar char="•"/>
            </a:pPr>
            <a:r>
              <a:rPr lang="en-US" sz="2400" dirty="0">
                <a:latin typeface="Calibri" panose="020F0502020204030204"/>
                <a:cs typeface="Calibri" panose="020F0502020204030204"/>
              </a:rPr>
              <a:t>Re-weigh limit on the morning of competition</a:t>
            </a:r>
          </a:p>
          <a:p>
            <a:pPr marL="342900" indent="-342900">
              <a:buFont typeface="Arial" panose="020B0604020202020204" pitchFamily="34" charset="0"/>
              <a:buChar char="•"/>
            </a:pPr>
            <a:r>
              <a:rPr lang="en-US" sz="2400" dirty="0">
                <a:latin typeface="Calibri" panose="020F0502020204030204"/>
                <a:cs typeface="Calibri" panose="020F0502020204030204"/>
              </a:rPr>
              <a:t>Prohibition of potentially harmful rapid weight loss methods</a:t>
            </a:r>
            <a:endParaRPr lang="en-US" sz="2200" dirty="0">
              <a:latin typeface="Calibri" panose="020F0502020204030204"/>
              <a:cs typeface="Calibri" panose="020F0502020204030204"/>
            </a:endParaRPr>
          </a:p>
        </p:txBody>
      </p:sp>
    </p:spTree>
    <p:extLst>
      <p:ext uri="{BB962C8B-B14F-4D97-AF65-F5344CB8AC3E}">
        <p14:creationId xmlns:p14="http://schemas.microsoft.com/office/powerpoint/2010/main" val="389519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043D6C-AA62-A749-B1AF-C07245005C90}"/>
              </a:ext>
            </a:extLst>
          </p:cNvPr>
          <p:cNvSpPr/>
          <p:nvPr/>
        </p:nvSpPr>
        <p:spPr>
          <a:xfrm>
            <a:off x="161248" y="4469733"/>
            <a:ext cx="4308811" cy="246221"/>
          </a:xfrm>
          <a:prstGeom prst="rect">
            <a:avLst/>
          </a:prstGeom>
        </p:spPr>
        <p:txBody>
          <a:bodyPr wrap="square" lIns="91440" tIns="45720" rIns="91440" bIns="45720" anchor="t">
            <a:spAutoFit/>
          </a:bodyPr>
          <a:lstStyle/>
          <a:p>
            <a:r>
              <a:rPr lang="en-US" sz="1000" b="1" i="1" dirty="0">
                <a:latin typeface="Calibri"/>
                <a:cs typeface="Calibri"/>
              </a:rPr>
              <a:t>BM = Body mass; FM = Fat mass; LBM = Lean body mass </a:t>
            </a:r>
          </a:p>
        </p:txBody>
      </p:sp>
      <p:graphicFrame>
        <p:nvGraphicFramePr>
          <p:cNvPr id="3" name="Table 4">
            <a:extLst>
              <a:ext uri="{FF2B5EF4-FFF2-40B4-BE49-F238E27FC236}">
                <a16:creationId xmlns:a16="http://schemas.microsoft.com/office/drawing/2014/main" id="{6B033081-D73B-437E-BD25-736B0D2935F6}"/>
              </a:ext>
            </a:extLst>
          </p:cNvPr>
          <p:cNvGraphicFramePr>
            <a:graphicFrameLocks noGrp="1"/>
          </p:cNvGraphicFramePr>
          <p:nvPr>
            <p:extLst>
              <p:ext uri="{D42A27DB-BD31-4B8C-83A1-F6EECF244321}">
                <p14:modId xmlns:p14="http://schemas.microsoft.com/office/powerpoint/2010/main" val="4015638883"/>
              </p:ext>
            </p:extLst>
          </p:nvPr>
        </p:nvGraphicFramePr>
        <p:xfrm>
          <a:off x="168088" y="94129"/>
          <a:ext cx="8834763" cy="4409440"/>
        </p:xfrm>
        <a:graphic>
          <a:graphicData uri="http://schemas.openxmlformats.org/drawingml/2006/table">
            <a:tbl>
              <a:tblPr firstRow="1" bandRow="1">
                <a:tableStyleId>{5C22544A-7EE6-4342-B048-85BDC9FD1C3A}</a:tableStyleId>
              </a:tblPr>
              <a:tblGrid>
                <a:gridCol w="8834763">
                  <a:extLst>
                    <a:ext uri="{9D8B030D-6E8A-4147-A177-3AD203B41FA5}">
                      <a16:colId xmlns:a16="http://schemas.microsoft.com/office/drawing/2014/main" val="4128090768"/>
                    </a:ext>
                  </a:extLst>
                </a:gridCol>
              </a:tblGrid>
              <a:tr h="462429">
                <a:tc>
                  <a:txBody>
                    <a:bodyPr/>
                    <a:lstStyle/>
                    <a:p>
                      <a:r>
                        <a:rPr lang="en-US" sz="1600" b="1" dirty="0"/>
                        <a:t>Recommendations For Safer Weight Making Practices in Weight Category Sports</a:t>
                      </a:r>
                    </a:p>
                  </a:txBody>
                  <a:tcPr/>
                </a:tc>
                <a:extLst>
                  <a:ext uri="{0D108BD9-81ED-4DB2-BD59-A6C34878D82A}">
                    <a16:rowId xmlns:a16="http://schemas.microsoft.com/office/drawing/2014/main" val="1337081881"/>
                  </a:ext>
                </a:extLst>
              </a:tr>
              <a:tr h="501277">
                <a:tc>
                  <a:txBody>
                    <a:bodyPr/>
                    <a:lstStyle/>
                    <a:p>
                      <a:pPr marL="228600" indent="-228600">
                        <a:buFont typeface="Arial" panose="020B0604020202020204" pitchFamily="34" charset="0"/>
                        <a:buChar char="•"/>
                      </a:pPr>
                      <a:r>
                        <a:rPr lang="en-US" sz="1100" b="0" i="0" u="none" strike="noStrike" noProof="0" dirty="0">
                          <a:latin typeface="Calibri"/>
                        </a:rPr>
                        <a:t>Sporting organizations, practitioners/clinicians, coaches and athletes involving events with weight categories should recognize the unique characteristics of their sport and support practices that promote safe and equitable competition for all competitors.</a:t>
                      </a:r>
                    </a:p>
                  </a:txBody>
                  <a:tcPr/>
                </a:tc>
                <a:extLst>
                  <a:ext uri="{0D108BD9-81ED-4DB2-BD59-A6C34878D82A}">
                    <a16:rowId xmlns:a16="http://schemas.microsoft.com/office/drawing/2014/main" val="1676505941"/>
                  </a:ext>
                </a:extLst>
              </a:tr>
              <a:tr h="448236">
                <a:tc>
                  <a:txBody>
                    <a:bodyPr/>
                    <a:lstStyle/>
                    <a:p>
                      <a:pPr marL="228600" indent="-228600">
                        <a:buFont typeface="Arial" panose="020B0604020202020204" pitchFamily="34" charset="0"/>
                        <a:buChar char="•"/>
                      </a:pPr>
                      <a:r>
                        <a:rPr lang="en-US" sz="1100" b="0" i="0" u="none" strike="noStrike" noProof="0" dirty="0">
                          <a:latin typeface="Calibri"/>
                        </a:rPr>
                        <a:t>Sporting organizations should continually review the weight making practices used within their sport to evolve the specific rules and regulations around weight categories and weigh-ins to deter unsafe practices. </a:t>
                      </a:r>
                    </a:p>
                  </a:txBody>
                  <a:tcPr/>
                </a:tc>
                <a:extLst>
                  <a:ext uri="{0D108BD9-81ED-4DB2-BD59-A6C34878D82A}">
                    <a16:rowId xmlns:a16="http://schemas.microsoft.com/office/drawing/2014/main" val="3906001624"/>
                  </a:ext>
                </a:extLst>
              </a:tr>
              <a:tr h="457200">
                <a:tc>
                  <a:txBody>
                    <a:bodyPr/>
                    <a:lstStyle/>
                    <a:p>
                      <a:pPr marL="228600" indent="-228600">
                        <a:buFont typeface="Arial" panose="020B0604020202020204" pitchFamily="34" charset="0"/>
                        <a:buChar char="•"/>
                      </a:pPr>
                      <a:r>
                        <a:rPr lang="en-US" sz="1100" b="0" i="0" u="none" strike="noStrike" noProof="0" dirty="0">
                          <a:latin typeface="Calibri"/>
                        </a:rPr>
                        <a:t>Continued evaluation of formal programs and sharing of best practices between weight-category sports are encouraged to fine-tune protocols based on success and failure to improve rapid weight loss practices, change the culture, and enhance safety and health of the competitors.  </a:t>
                      </a:r>
                    </a:p>
                  </a:txBody>
                  <a:tcPr/>
                </a:tc>
                <a:extLst>
                  <a:ext uri="{0D108BD9-81ED-4DB2-BD59-A6C34878D82A}">
                    <a16:rowId xmlns:a16="http://schemas.microsoft.com/office/drawing/2014/main" val="2275714175"/>
                  </a:ext>
                </a:extLst>
              </a:tr>
              <a:tr h="349624">
                <a:tc>
                  <a:txBody>
                    <a:bodyPr/>
                    <a:lstStyle/>
                    <a:p>
                      <a:pPr marL="228600" indent="-228600">
                        <a:buFont typeface="Arial" panose="020B0604020202020204" pitchFamily="34" charset="0"/>
                        <a:buChar char="•"/>
                      </a:pPr>
                      <a:r>
                        <a:rPr lang="en-US" sz="1100" b="0" i="0" u="none" strike="noStrike" noProof="0" dirty="0">
                          <a:latin typeface="Calibri"/>
                        </a:rPr>
                        <a:t>Strategies should discourage any weight making among the minors and the youngest of participants and fully inform adult competitors of safety and health risks.  </a:t>
                      </a:r>
                    </a:p>
                  </a:txBody>
                  <a:tcPr/>
                </a:tc>
                <a:extLst>
                  <a:ext uri="{0D108BD9-81ED-4DB2-BD59-A6C34878D82A}">
                    <a16:rowId xmlns:a16="http://schemas.microsoft.com/office/drawing/2014/main" val="1553851373"/>
                  </a:ext>
                </a:extLst>
              </a:tr>
              <a:tr h="462429">
                <a:tc>
                  <a:txBody>
                    <a:bodyPr/>
                    <a:lstStyle/>
                    <a:p>
                      <a:pPr marL="228600" indent="-228600">
                        <a:buFont typeface="Arial" panose="020B0604020202020204" pitchFamily="34" charset="0"/>
                        <a:buChar char="•"/>
                      </a:pPr>
                      <a:r>
                        <a:rPr lang="en-US" sz="1100" b="0" i="0" u="none" strike="noStrike" noProof="0" dirty="0">
                          <a:latin typeface="Calibri"/>
                        </a:rPr>
                        <a:t>The selection of a suitable weight category for each athlete, and the timely achievement of true alterations in BM towards the event target should underpin all weight making practices.  A suitable weight category is one that can be safely achieved by the athlete without undue physical, nutritional or psychological stress.  </a:t>
                      </a:r>
                    </a:p>
                  </a:txBody>
                  <a:tcPr/>
                </a:tc>
                <a:extLst>
                  <a:ext uri="{0D108BD9-81ED-4DB2-BD59-A6C34878D82A}">
                    <a16:rowId xmlns:a16="http://schemas.microsoft.com/office/drawing/2014/main" val="159709179"/>
                  </a:ext>
                </a:extLst>
              </a:tr>
              <a:tr h="462429">
                <a:tc>
                  <a:txBody>
                    <a:bodyPr/>
                    <a:lstStyle/>
                    <a:p>
                      <a:pPr marL="228600" indent="-228600">
                        <a:buFont typeface="Arial" panose="020B0604020202020204" pitchFamily="34" charset="0"/>
                        <a:buChar char="•"/>
                      </a:pPr>
                      <a:r>
                        <a:rPr lang="en-US" sz="1100" b="0" i="0" u="none" strike="noStrike" noProof="0" dirty="0">
                          <a:latin typeface="Calibri"/>
                        </a:rPr>
                        <a:t>If formal weight-category selection programs have not been implemented, clinicians are encouraged to evaluate the athlete’s body composition, not BM alone, guide weight class selection and provide the caveat that minimal weight may not be the optimal performance weight.  </a:t>
                      </a:r>
                    </a:p>
                  </a:txBody>
                  <a:tcPr/>
                </a:tc>
                <a:extLst>
                  <a:ext uri="{0D108BD9-81ED-4DB2-BD59-A6C34878D82A}">
                    <a16:rowId xmlns:a16="http://schemas.microsoft.com/office/drawing/2014/main" val="1358864295"/>
                  </a:ext>
                </a:extLst>
              </a:tr>
              <a:tr h="462429">
                <a:tc>
                  <a:txBody>
                    <a:bodyPr/>
                    <a:lstStyle/>
                    <a:p>
                      <a:pPr marL="228600" indent="-228600">
                        <a:buFont typeface="Arial" panose="020B0604020202020204" pitchFamily="34" charset="0"/>
                        <a:buChar char="•"/>
                      </a:pPr>
                      <a:r>
                        <a:rPr lang="en-US" sz="1100" b="0" i="0" u="none" strike="noStrike" noProof="0" dirty="0">
                          <a:latin typeface="Calibri"/>
                        </a:rPr>
                        <a:t>The athlete’s natural or day to day BM should be within reach of their specific weight class, allowing them to achieve their usual training goals while maintaining dietary practices that support adequate energy availability, requirements for all nutrients and a healthy relationship with food and its contribution to growth, development, and the quality of life.</a:t>
                      </a:r>
                    </a:p>
                  </a:txBody>
                  <a:tcPr/>
                </a:tc>
                <a:extLst>
                  <a:ext uri="{0D108BD9-81ED-4DB2-BD59-A6C34878D82A}">
                    <a16:rowId xmlns:a16="http://schemas.microsoft.com/office/drawing/2014/main" val="3230178521"/>
                  </a:ext>
                </a:extLst>
              </a:tr>
              <a:tr h="462429">
                <a:tc>
                  <a:txBody>
                    <a:bodyPr/>
                    <a:lstStyle/>
                    <a:p>
                      <a:pPr marL="228600" lvl="0" indent="-228600">
                        <a:buFont typeface="Arial" panose="020B0604020202020204" pitchFamily="34" charset="0"/>
                        <a:buChar char="•"/>
                      </a:pPr>
                      <a:r>
                        <a:rPr lang="en-US" sz="1100" b="0" i="0" u="none" strike="noStrike" noProof="0" dirty="0">
                          <a:latin typeface="Calibri"/>
                        </a:rPr>
                        <a:t>Critical planning and education are required to integrate nutrition needs with the training volume to ensure maintaining nutrient status while succeeding with FM reduction, maintaining LBM as much as possible, and improving competition readiness</a:t>
                      </a:r>
                    </a:p>
                  </a:txBody>
                  <a:tcPr/>
                </a:tc>
                <a:extLst>
                  <a:ext uri="{0D108BD9-81ED-4DB2-BD59-A6C34878D82A}">
                    <a16:rowId xmlns:a16="http://schemas.microsoft.com/office/drawing/2014/main" val="1583376078"/>
                  </a:ext>
                </a:extLst>
              </a:tr>
            </a:tbl>
          </a:graphicData>
        </a:graphic>
      </p:graphicFrame>
    </p:spTree>
    <p:extLst>
      <p:ext uri="{BB962C8B-B14F-4D97-AF65-F5344CB8AC3E}">
        <p14:creationId xmlns:p14="http://schemas.microsoft.com/office/powerpoint/2010/main" val="1237813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BA87261F7D2F49B82E1188BEC9A2B5" ma:contentTypeVersion="4" ma:contentTypeDescription="Create a new document." ma:contentTypeScope="" ma:versionID="a7041c5d6144df9ab3e290352452ed86">
  <xsd:schema xmlns:xsd="http://www.w3.org/2001/XMLSchema" xmlns:xs="http://www.w3.org/2001/XMLSchema" xmlns:p="http://schemas.microsoft.com/office/2006/metadata/properties" xmlns:ns2="49d621dc-72fa-44b7-98de-189385f2d2e1" targetNamespace="http://schemas.microsoft.com/office/2006/metadata/properties" ma:root="true" ma:fieldsID="af85181687d06315127512e5cc48de9a" ns2:_="">
    <xsd:import namespace="49d621dc-72fa-44b7-98de-189385f2d2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621dc-72fa-44b7-98de-189385f2d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F6B09E-426D-41D1-AAD6-30F7E9BBA8CD}">
  <ds:schemaRefs>
    <ds:schemaRef ds:uri="http://schemas.microsoft.com/office/2006/metadata/properties"/>
    <ds:schemaRef ds:uri="http://purl.org/dc/terms/"/>
    <ds:schemaRef ds:uri="49d621dc-72fa-44b7-98de-189385f2d2e1"/>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E7F41D45-B835-4262-BA98-83C3F63C815F}">
  <ds:schemaRefs>
    <ds:schemaRef ds:uri="49d621dc-72fa-44b7-98de-189385f2d2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2798B1-935A-4AD4-8D2C-5A014CD83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5950</TotalTime>
  <Words>996</Words>
  <Application>Microsoft Office PowerPoint</Application>
  <PresentationFormat>On-screen Show (16:9)</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Arial,Sans-Serif</vt:lpstr>
      <vt:lpstr>Calibri</vt:lpstr>
      <vt:lpstr>Calibri Light</vt:lpstr>
      <vt:lpstr>Office Theme</vt:lpstr>
      <vt:lpstr>ACSM Expert Consensus Statement on Weight Loss in Weight-Category Sports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Brewer</dc:creator>
  <cp:lastModifiedBy>Laura Young</cp:lastModifiedBy>
  <cp:revision>125</cp:revision>
  <dcterms:created xsi:type="dcterms:W3CDTF">2020-02-05T13:24:19Z</dcterms:created>
  <dcterms:modified xsi:type="dcterms:W3CDTF">2022-09-09T16:03:47Z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0x01010065BA87261F7D2F49B82E1188BEC9A2B5</vt:lpwstr>
  </property>
</Properties>
</file>