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3" r:id="rId6"/>
    <p:sldId id="261" r:id="rId7"/>
    <p:sldId id="272" r:id="rId8"/>
    <p:sldId id="262" r:id="rId9"/>
    <p:sldId id="275" r:id="rId10"/>
    <p:sldId id="263" r:id="rId11"/>
    <p:sldId id="264" r:id="rId12"/>
    <p:sldId id="271" r:id="rId13"/>
    <p:sldId id="266" r:id="rId14"/>
    <p:sldId id="270" r:id="rId15"/>
    <p:sldId id="265" r:id="rId16"/>
    <p:sldId id="269" r:id="rId17"/>
    <p:sldId id="267" r:id="rId18"/>
    <p:sldId id="292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08" autoAdjust="0"/>
  </p:normalViewPr>
  <p:slideViewPr>
    <p:cSldViewPr snapToGrid="0" snapToObjects="1">
      <p:cViewPr varScale="1">
        <p:scale>
          <a:sx n="122" d="100"/>
          <a:sy n="122" d="100"/>
        </p:scale>
        <p:origin x="120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D47B-E324-4AAF-88AC-E86BD44992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FEA10-C850-45B1-9035-8398CCA02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FEA10-C850-45B1-9035-8398CCA021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FEA10-C850-45B1-9035-8398CCA021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5FABC-EB1E-EF4A-8527-189039E18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06800"/>
            <a:ext cx="9144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1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701E2-6827-9C4F-BFD7-867DCED1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06800"/>
            <a:ext cx="9144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61F0-AEB8-7642-B4EB-9C63EF83789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F8A6-61F4-EA49-A9A2-BEDEDFD6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66918-5509-1141-9A0C-2F19C51A1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5" b="20131"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76BB9E-E4D0-BB45-B196-F559F29AA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87" y="442686"/>
            <a:ext cx="8113484" cy="1839009"/>
          </a:xfrm>
        </p:spPr>
        <p:txBody>
          <a:bodyPr>
            <a:noAutofit/>
          </a:bodyPr>
          <a:lstStyle/>
          <a:p>
            <a:r>
              <a:rPr lang="en-US" sz="3200" b="1" dirty="0"/>
              <a:t>ACSM Expert Consensus Statement to Update Recommendations for Screening Staffing and Emergency Policies to Prevent Cardiovascular Events at Health Fitness Facilities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0A0FF-7A7A-8F4F-A937-DDA2D0A6D447}"/>
              </a:ext>
            </a:extLst>
          </p:cNvPr>
          <p:cNvSpPr txBox="1"/>
          <p:nvPr/>
        </p:nvSpPr>
        <p:spPr>
          <a:xfrm>
            <a:off x="5978653" y="2994078"/>
            <a:ext cx="301171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ACSM Evidence Based Practice Committee</a:t>
            </a:r>
          </a:p>
          <a:p>
            <a:r>
              <a:rPr lang="en-US" sz="1800" b="1" dirty="0"/>
              <a:t>Spring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Exercise Preparticipation Health Screening Model</a:t>
            </a:r>
          </a:p>
          <a:p>
            <a:endParaRPr lang="en-US" dirty="0"/>
          </a:p>
        </p:txBody>
      </p:sp>
      <p:pic>
        <p:nvPicPr>
          <p:cNvPr id="3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60C545-3AC9-B646-AB92-76C7E4D7CA9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99" y="789634"/>
            <a:ext cx="5160397" cy="2637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B1F79-C87B-5F40-9355-5D9E27422F73}"/>
              </a:ext>
            </a:extLst>
          </p:cNvPr>
          <p:cNvSpPr txBox="1"/>
          <p:nvPr/>
        </p:nvSpPr>
        <p:spPr>
          <a:xfrm>
            <a:off x="1924212" y="3427014"/>
            <a:ext cx="52955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dirty="0"/>
              <a:t>Exercise preparticipation health screening logic model for aerobic exercise participation. §Exercise participation, performing planned, structured physical activity at least 30 min at moderate intensity on at least 3 d·wk</a:t>
            </a:r>
            <a:r>
              <a:rPr lang="en-US" sz="600" baseline="30000" dirty="0"/>
              <a:t>−1</a:t>
            </a:r>
            <a:r>
              <a:rPr lang="en-US" sz="600" dirty="0"/>
              <a:t> for at least the last 3 months.  *Light-intensity exercise, 30% to &lt;40% HRR or V˙O</a:t>
            </a:r>
            <a:r>
              <a:rPr lang="en-US" sz="600" baseline="-25000" dirty="0"/>
              <a:t>2</a:t>
            </a:r>
            <a:r>
              <a:rPr lang="en-US" sz="600" dirty="0"/>
              <a:t>R, 2 to &lt;3 METs, 9–11 RPE, an intensity that causes slight increases in HR and breathing.  **Moderate-intensity exercise, 40% to &lt;60% HRR or V˙O</a:t>
            </a:r>
            <a:r>
              <a:rPr lang="en-US" sz="600" baseline="-25000" dirty="0"/>
              <a:t>2</a:t>
            </a:r>
            <a:r>
              <a:rPr lang="en-US" sz="600" dirty="0"/>
              <a:t>R, 3 to &lt;6 METs, 12–13 RPE, an intensity that causes noticeable increases in HR and breathing.  ***Vigorous-intensity exercise ≥60% HRR or V˙O</a:t>
            </a:r>
            <a:r>
              <a:rPr lang="en-US" sz="600" baseline="-25000" dirty="0"/>
              <a:t>2</a:t>
            </a:r>
            <a:r>
              <a:rPr lang="en-US" sz="600" dirty="0"/>
              <a:t>R, ≥6 METs, ≥14 RPE, an intensity that causes substantial increases in HR and breathing. ‡CVD, cardiac, peripheral vascular, or cerebrovascular disease. ‡‡Metabolic disease, type 1 and 2 diabetes mellitus. ‡‡‡Signs and symptoms, at rest or during activity; includes pain, discomfort in the chest, neck, jaw, arms, or other areas that may result from ischemia; shortness of breath at rest or with mild exertion; dizziness or syncope; orthopnea or paroxysmal nocturnal dyspnea; ankle edema; palpitations or tachycardia; intermittent claudication; known heart murmur; or unusual fatigue or shortness of breath with usual activities. ‡‡‡‡Medical clearance, approval from a health care professional to engage in exercise. ΦACSM Guidelines, see </a:t>
            </a:r>
            <a:r>
              <a:rPr lang="en-US" sz="600" i="1" dirty="0"/>
              <a:t>ACSM’s Guidelines for Exercise Testing and Prescription, 9th edition</a:t>
            </a:r>
            <a:r>
              <a:rPr lang="en-US" sz="600" dirty="0"/>
              <a:t>, 2014. Used with permission from Wolters Kluwer Health.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163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 Recommendations for Fitness Related Facilities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Emergency Response System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Health/fitness facilities must </a:t>
            </a:r>
          </a:p>
          <a:p>
            <a:pPr marL="971550" lvl="2" indent="-285750">
              <a:buFont typeface="Wingdings" pitchFamily="2" charset="2"/>
              <a:buChar char="v"/>
            </a:pPr>
            <a:r>
              <a:rPr lang="en-US" sz="1800" dirty="0"/>
              <a:t>Have a written emergency response policies and procedures plan </a:t>
            </a:r>
          </a:p>
          <a:p>
            <a:pPr marL="971550" lvl="2" indent="-285750">
              <a:buFont typeface="Wingdings" pitchFamily="2" charset="2"/>
              <a:buChar char="v"/>
            </a:pPr>
            <a:r>
              <a:rPr lang="en-US" sz="1800" dirty="0"/>
              <a:t>Review plan quarterly </a:t>
            </a:r>
          </a:p>
          <a:p>
            <a:pPr marL="971550" lvl="2" indent="-285750">
              <a:buFont typeface="Wingdings" pitchFamily="2" charset="2"/>
              <a:buChar char="v"/>
            </a:pPr>
            <a:r>
              <a:rPr lang="en-US" sz="1800" dirty="0"/>
              <a:t>Physically rehearse a minimum of twice annually</a:t>
            </a:r>
          </a:p>
          <a:p>
            <a:pPr lvl="2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Staff Credentials and Training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Health fitness facility staff should be appropriately trained and certified by an accredited organization that offers a basic life support course incorporating CPR and AED use. 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2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 Recommendations for Fitness Related Facilities</a:t>
            </a:r>
          </a:p>
          <a:p>
            <a:pPr lvl="1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Automatic External Defibrillators (AED)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Staffed exercise facilities</a:t>
            </a:r>
          </a:p>
          <a:p>
            <a:pPr marL="971550" lvl="2" indent="-285750">
              <a:buFont typeface="Wingdings" pitchFamily="2" charset="2"/>
              <a:buChar char="v"/>
            </a:pPr>
            <a:r>
              <a:rPr lang="en-US" sz="1800" dirty="0"/>
              <a:t>Should have at least one staff member who is currently trained, and certified in CPR  and in the use of an AED on duty during all operating hours (15). 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Unstaffed facilities </a:t>
            </a:r>
          </a:p>
          <a:p>
            <a:pPr marL="971550" lvl="2" indent="-285750">
              <a:buFont typeface="Wingdings" pitchFamily="2" charset="2"/>
              <a:buChar char="v"/>
            </a:pPr>
            <a:r>
              <a:rPr lang="en-US" sz="1800" dirty="0"/>
              <a:t>Must have a public access AED program in which either a fitness center member or external emergency responder can respond from the time of collapse to defibrillation in five minutes or less (15).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5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 Recommendations for Fitness Related Facilities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Signage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Post signage indicating the location of any AED and first-aid kits, including directions on how to access those locations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Member Training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Signs and symptoms of cardiovascular events 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Basic bystander CPR 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000" dirty="0"/>
              <a:t>Information about the location of emergency telephones and AEDs during orientation to the facility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 Recommendations for Fitness Related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Mass Participation Sporting Events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1800" dirty="0"/>
              <a:t>All staff should receive training in first-aid, CPR, and AED use. 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1800" dirty="0"/>
              <a:t>Should have a dedicated on-site medical staff with full emergency response capability. 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1800" dirty="0"/>
              <a:t>A comprehensive emergency action plan with input from local and regional civil services (e.g. police, fire, EMS, proximate hospitals) must be developed and rehearsed.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Conclusion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Goals of this update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000" dirty="0"/>
              <a:t>Further reduce the rare cardiovascular complications of exercise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000" dirty="0"/>
              <a:t>Remove unnecessary barriers to widespread participation in an active lifestyle    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 present document accomplishes this by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000" dirty="0"/>
              <a:t>Simplifying the preparticipation screening process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000" dirty="0"/>
              <a:t>Emphasizing the importance of staff training, development of  facility emergency plans, and the practice of emergency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84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References</a:t>
            </a:r>
          </a:p>
          <a:p>
            <a:endParaRPr lang="en-US" sz="1000" b="1" dirty="0"/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Balady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GJ,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Chaitman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B, Driscoll D, Foster C,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Froelicher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E, Gordon N, Pate R,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Rippe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Bazzarre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T. Recommendations for cardiovascular screening, staffing, and emergency policies at health/fitness facilities. Circulation. 1998;97(22):2283-93.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Eijsvogels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TM, Molossi S, Lee D, Emery MS, Thompson PD. Exercise at the extremes: The amount of exercise to reduce cardiovascular events. J Am Coll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. 2016;67(3):316-29.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Siegel AJ,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Stec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JJ,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Lipinska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I, Van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Cott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EM,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Lewandrowski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KB,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Ridker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PM,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Tofler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GH. Effect of marathon running on inflammatory and hemostatic markers. Am J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. 2001;88(8):918-20.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Van Camp SP, Peterson RA. Cardiovascular complications of outpatient cardiac rehabilitation programs. JAMA. 1986;256(9):1160-3.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Riebe D, Franklin BA, Thompson PD, Garber CE, Whitfield GP,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Magal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Pescatello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LS. Updating ACSM’s recommendations for exercise preparticipation health screening. Med Sci Sports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Exerc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. 2015;47(11):2473-9.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U.S. Department of Health and Human Services. 2018 Physical Activity Guidelines for Americans 2nd edition.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Powell KE, King AC, Buchner DM, Campbell WW, DiPietro L, Erickson KI, Hillman CH,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Jakicic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JM,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Janz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KF,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Katzmarzyk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PT. The scientific foundation for the physical activity guidelines for Americans. Journal of Physical Activity and Health. 2019;16(1):1-11.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Fletcher GF,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Balady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GJ, Amsterdam EA,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Chaitman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B, Eckel R,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Fleg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Froelicher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VF, Leon AS, Piña IL, Rodney R. Exercise standards for testing and training: A statement for healthcare professionals from the American Heart Association. Circulation. 2001;104(14):1694-740.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Mittleman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M. Trigger of acute cardiac events: New insights. Am J Med Sports. 2005;4:99-102.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Albert CM,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Mittleman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MA,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Chae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CU, Lee I,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Hennekens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CH, Manson JE. Triggering of sudden death from cardiac causes by vigorous exertion. N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J Med. 2000;343(19):1355-61.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US" sz="950" dirty="0"/>
              <a:t>Whang W, Manson JE, Hu FB, </a:t>
            </a:r>
            <a:r>
              <a:rPr lang="en-US" sz="950" dirty="0" err="1"/>
              <a:t>Chae</a:t>
            </a:r>
            <a:r>
              <a:rPr lang="en-US" sz="950" dirty="0"/>
              <a:t> CU, </a:t>
            </a:r>
            <a:r>
              <a:rPr lang="en-US" sz="950" dirty="0" err="1"/>
              <a:t>Rexrode</a:t>
            </a:r>
            <a:r>
              <a:rPr lang="en-US" sz="950" dirty="0"/>
              <a:t> KM, Willett WC, </a:t>
            </a:r>
            <a:r>
              <a:rPr lang="en-US" sz="950" dirty="0" err="1"/>
              <a:t>Stampfer</a:t>
            </a:r>
            <a:r>
              <a:rPr lang="en-US" sz="950" dirty="0"/>
              <a:t> MJ, Albert CM. Physical exertion, exercise, and sudden cardiac death in women. JAMA. 2006;295(12):1399-403. </a:t>
            </a:r>
          </a:p>
        </p:txBody>
      </p:sp>
    </p:spTree>
    <p:extLst>
      <p:ext uri="{BB962C8B-B14F-4D97-AF65-F5344CB8AC3E}">
        <p14:creationId xmlns:p14="http://schemas.microsoft.com/office/powerpoint/2010/main" val="71852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179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References </a:t>
            </a:r>
            <a:r>
              <a:rPr lang="en-US" sz="2400" b="1" dirty="0"/>
              <a:t>(continued)</a:t>
            </a:r>
          </a:p>
          <a:p>
            <a:endParaRPr lang="en-US" sz="1000" b="1" dirty="0"/>
          </a:p>
          <a:p>
            <a:pPr marL="228600" indent="-228600">
              <a:lnSpc>
                <a:spcPct val="110000"/>
              </a:lnSpc>
              <a:buFont typeface="+mj-lt"/>
              <a:buAutoNum type="arabicPeriod" startAt="12"/>
            </a:pP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Wewege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MA,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Ahn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D, Yu J,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Liou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K,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Keech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A. High‐Intensity interval training for patients with cardiovascular Disease—Is it safe? A systematic review. Journal of the American Heart Association. 2018;7(21):e009305.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 startAt="12"/>
            </a:pP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Hannan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AL,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Hing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W,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Simas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V,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Climstein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Coombes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JS,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Jayasinghe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R, Byrnes J, Furness J. High-intensity interval training versus moderate-intensity continuous training within cardiac rehabilitation: A systematic review and meta-analysis. Open Access J Sports Med. 2018 Jan 26;9:1-17.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 startAt="12"/>
            </a:pP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Quindry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 JC, Franklin BA, Chapman M, Humphrey R, Mathis S. Benefits and risks of high-intensity interval training in patients with coronary artery disease. Am J </a:t>
            </a:r>
            <a:r>
              <a:rPr lang="en-US" sz="950" dirty="0" err="1"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. 2019 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 startAt="12"/>
            </a:pPr>
            <a:r>
              <a:rPr lang="en-US" sz="950" dirty="0">
                <a:ea typeface="Calibri" panose="020F0502020204030204" pitchFamily="34" charset="0"/>
                <a:cs typeface="Times New Roman" panose="02020603050405020304" pitchFamily="18" charset="0"/>
              </a:rPr>
              <a:t>Sanders M, editor. ACSM's Health/Fitness Facility Standards and Guidelines. 5th ed. Champaign, Illinois: Human Kinetics; 2019.</a:t>
            </a:r>
          </a:p>
        </p:txBody>
      </p:sp>
    </p:spTree>
    <p:extLst>
      <p:ext uri="{BB962C8B-B14F-4D97-AF65-F5344CB8AC3E}">
        <p14:creationId xmlns:p14="http://schemas.microsoft.com/office/powerpoint/2010/main" val="19712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EB6716-1292-43A7-B83F-EF09AA9A814F}"/>
              </a:ext>
            </a:extLst>
          </p:cNvPr>
          <p:cNvSpPr txBox="1"/>
          <p:nvPr/>
        </p:nvSpPr>
        <p:spPr>
          <a:xfrm>
            <a:off x="565034" y="368947"/>
            <a:ext cx="7911309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Acknowledgements</a:t>
            </a:r>
          </a:p>
          <a:p>
            <a:endParaRPr lang="en-US" sz="1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This slide deck was prepared by the ACSM Evidence-Based Practice Committee in collaboration with the authors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2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Purpose of the Update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This statement replaces the prior ACSM statement published in June 1998 (1).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Goal is to minimize factors impeding use of physical fitness facilities.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2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Updates Based on the Following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There are health benefits of even low levels of physical activity (2).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Cardiovascular events provoked by physical activity among healthy adults (3), and those with established cardiovascular disease (4), are rare.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Some pre-exercise screening strategies are a barrier to physical activity (5).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Immediate assistance provided by non-medical personnel can greatly reduce the morbidity and mortality of acute cardiac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0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Importance of Physical Activity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 2018 Physical Activity Guidelines for Americans (6,7) state that greater volumes of moderate to vigorous physical activity are associated with…</a:t>
            </a:r>
          </a:p>
          <a:p>
            <a:pPr marL="971550" lvl="2" indent="-285750">
              <a:buFont typeface="Wingdings" pitchFamily="2" charset="2"/>
              <a:buChar char="Ø"/>
            </a:pPr>
            <a:r>
              <a:rPr lang="en-US" sz="2000" dirty="0"/>
              <a:t>Reduced risk of excessive weight gain and obesity in adults and children</a:t>
            </a:r>
          </a:p>
          <a:p>
            <a:pPr lvl="2"/>
            <a:r>
              <a:rPr lang="en-US" sz="2000" dirty="0"/>
              <a:t> </a:t>
            </a:r>
          </a:p>
          <a:p>
            <a:pPr marL="971550" lvl="2" indent="-285750">
              <a:buFont typeface="Wingdings" pitchFamily="2" charset="2"/>
              <a:buChar char="Ø"/>
            </a:pPr>
            <a:r>
              <a:rPr lang="en-US" sz="2000" dirty="0"/>
              <a:t>Reduced excessive weight gain and gestational diabetes during pregnancy</a:t>
            </a:r>
          </a:p>
          <a:p>
            <a:pPr lvl="2"/>
            <a:endParaRPr lang="en-US" sz="2000" dirty="0"/>
          </a:p>
          <a:p>
            <a:pPr marL="971550" lvl="2" indent="-285750">
              <a:buFont typeface="Wingdings" pitchFamily="2" charset="2"/>
              <a:buChar char="Ø"/>
            </a:pPr>
            <a:r>
              <a:rPr lang="en-US" sz="2000" dirty="0"/>
              <a:t>Reduced risk of dementia and improvements in cognitive function</a:t>
            </a:r>
          </a:p>
          <a:p>
            <a:pPr lvl="2"/>
            <a:endParaRPr lang="en-US" sz="2000" dirty="0"/>
          </a:p>
          <a:p>
            <a:pPr marL="971550" lvl="2" indent="-285750">
              <a:buFont typeface="Wingdings" pitchFamily="2" charset="2"/>
              <a:buChar char="Ø"/>
            </a:pPr>
            <a:r>
              <a:rPr lang="en-US" sz="2000" dirty="0"/>
              <a:t>Reduced risk of falls and fall-related injuries in older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Importance of Physical Activity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The 2018 Physical Activity Guidelines for Americans (6,7) state that greater volumes of moderate to vigorous physical activity are associated with…</a:t>
            </a:r>
          </a:p>
          <a:p>
            <a:pPr marL="971550" lvl="2" indent="-285750">
              <a:buFont typeface="Wingdings" pitchFamily="2" charset="2"/>
              <a:buChar char="Ø"/>
            </a:pPr>
            <a:r>
              <a:rPr lang="en-US" sz="2000" dirty="0"/>
              <a:t>Reduced cancer risk</a:t>
            </a:r>
          </a:p>
          <a:p>
            <a:pPr marL="1314450" lvl="3" indent="-285750">
              <a:buFont typeface="Wingdings" pitchFamily="2" charset="2"/>
              <a:buChar char="v"/>
            </a:pPr>
            <a:r>
              <a:rPr lang="en-US" sz="1800" dirty="0"/>
              <a:t>Breast, colon, endometrial, esophageal, kidney, lung, stomach, and bladder</a:t>
            </a:r>
          </a:p>
          <a:p>
            <a:pPr lvl="3"/>
            <a:endParaRPr lang="en-US" sz="1600" dirty="0"/>
          </a:p>
          <a:p>
            <a:pPr marL="971550" lvl="2" indent="-285750">
              <a:buFont typeface="Wingdings" pitchFamily="2" charset="2"/>
              <a:buChar char="Ø"/>
            </a:pPr>
            <a:r>
              <a:rPr lang="en-US" sz="2000" dirty="0"/>
              <a:t>Reduced risk of mortality and development/progression of non-communicable chronic conditions</a:t>
            </a:r>
          </a:p>
          <a:p>
            <a:pPr marL="1314450" lvl="3" indent="-285750">
              <a:buFont typeface="Wingdings" panose="05000000000000000000" pitchFamily="2" charset="2"/>
              <a:buChar char="v"/>
            </a:pPr>
            <a:r>
              <a:rPr lang="en-US" sz="1800" dirty="0"/>
              <a:t>Osteoarthritis, cardiovascular disease, hypertension, and type 2 diabetes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1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Cardiovascular Risks of Physical Activity</a:t>
            </a:r>
          </a:p>
          <a:p>
            <a:pPr algn="just"/>
            <a:endParaRPr lang="en-US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The absolute risk of cardiovascular events remains low </a:t>
            </a:r>
          </a:p>
          <a:p>
            <a:pPr marL="628650" lvl="1" indent="-285750" algn="just">
              <a:buFont typeface="Wingdings" pitchFamily="2" charset="2"/>
              <a:buChar char="Ø"/>
            </a:pPr>
            <a:r>
              <a:rPr lang="en-US" sz="1800" dirty="0"/>
              <a:t>Between 1 per 565,000 (8) and 1 per 2,600,000 hours of exercise (9). </a:t>
            </a:r>
          </a:p>
          <a:p>
            <a:pPr algn="just"/>
            <a:endParaRPr lang="en-US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The Physicians’ Health Study (10) and Nurses’ Health Study (11) reported only</a:t>
            </a:r>
          </a:p>
          <a:p>
            <a:pPr marL="628650" lvl="1" indent="-285750" algn="just">
              <a:buFont typeface="Wingdings" pitchFamily="2" charset="2"/>
              <a:buChar char="Ø"/>
            </a:pPr>
            <a:r>
              <a:rPr lang="en-US" sz="1800" dirty="0"/>
              <a:t>1 sudden cardiac death per 1.5 million hours of vigorous physical activity in men</a:t>
            </a:r>
          </a:p>
          <a:p>
            <a:pPr marL="628650" lvl="1" indent="-285750" algn="just">
              <a:buFont typeface="Wingdings" pitchFamily="2" charset="2"/>
              <a:buChar char="Ø"/>
            </a:pPr>
            <a:r>
              <a:rPr lang="en-US" sz="1800" dirty="0"/>
              <a:t>1 sudden cardiac death per 36.5 million hours of moderate to vigorous physical activity in women. </a:t>
            </a:r>
          </a:p>
          <a:p>
            <a:pPr algn="just"/>
            <a:endParaRPr lang="en-US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Studies highlight the rarity of cardiovascular complications during exercise and suggest that exercise is safe for most individuals.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7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Cardiovascular Risks of Physical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High intensity interval training (HIIT)</a:t>
            </a:r>
            <a:endParaRPr lang="en-US" sz="2400" dirty="0"/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200" dirty="0"/>
              <a:t>Data suggest that HIIT is safe for patients with coronary artery disease when conducted within medically supervised settings (12,13).</a:t>
            </a:r>
          </a:p>
          <a:p>
            <a:pPr lvl="1"/>
            <a:r>
              <a:rPr lang="en-US" sz="2200" dirty="0"/>
              <a:t> </a:t>
            </a:r>
          </a:p>
          <a:p>
            <a:pPr marL="628650" lvl="1" indent="-285750">
              <a:buFont typeface="Wingdings" pitchFamily="2" charset="2"/>
              <a:buChar char="Ø"/>
            </a:pPr>
            <a:r>
              <a:rPr lang="en-US" sz="2200" dirty="0"/>
              <a:t>Additional long-term studies assessing the safety of HIIT are needed before it can be widely adopted in individuals with known or suspected coronary artery disease, especially in unsupervised, nonmedical settings (14).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8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Cardiovascular Screening of Prospective Members/Users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Goal of preparticipation screening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000" dirty="0"/>
              <a:t>Identify new members/users of a facility that should have a formal medical evaluation prior to starting exercise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Simplified guidelines for adult screening have been published (5), including…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/>
              <a:t>A determination of habitual exercise habits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/>
              <a:t>Identification of established cardiovascular, metabolic, and renal diseases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/>
              <a:t>Recognition of signs and symptoms of potential occult CVD</a:t>
            </a:r>
          </a:p>
          <a:p>
            <a:pPr marL="114300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4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6244D-0918-9141-80F9-24DDDBF36DD3}"/>
              </a:ext>
            </a:extLst>
          </p:cNvPr>
          <p:cNvSpPr txBox="1"/>
          <p:nvPr/>
        </p:nvSpPr>
        <p:spPr>
          <a:xfrm>
            <a:off x="195943" y="156755"/>
            <a:ext cx="8752114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Cardiovascular Screening of Prospective Members/Users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ACSM’s recommendations are feasible for use in health and fitness facilities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000" dirty="0"/>
              <a:t>Its use does not require on-site medical expertise 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000" dirty="0"/>
              <a:t>Does require trained staff and appropriate supervision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1750</Words>
  <Application>Microsoft Office PowerPoint</Application>
  <PresentationFormat>On-screen Show (16:9)</PresentationFormat>
  <Paragraphs>132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ACSM Expert Consensus Statement to Update Recommendations for Screening Staffing and Emergency Policies to Prevent Cardiovascular Events at Health Fitness 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Brewer</dc:creator>
  <cp:lastModifiedBy>Laura Young</cp:lastModifiedBy>
  <cp:revision>36</cp:revision>
  <dcterms:created xsi:type="dcterms:W3CDTF">2020-02-05T13:24:19Z</dcterms:created>
  <dcterms:modified xsi:type="dcterms:W3CDTF">2022-09-09T16:03:13Z</dcterms:modified>
</cp:coreProperties>
</file>