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58" r:id="rId4"/>
    <p:sldId id="280" r:id="rId5"/>
    <p:sldId id="279" r:id="rId6"/>
    <p:sldId id="288" r:id="rId7"/>
    <p:sldId id="283" r:id="rId8"/>
    <p:sldId id="289" r:id="rId9"/>
    <p:sldId id="290" r:id="rId10"/>
    <p:sldId id="284" r:id="rId11"/>
    <p:sldId id="291" r:id="rId12"/>
    <p:sldId id="285" r:id="rId13"/>
    <p:sldId id="286" r:id="rId14"/>
    <p:sldId id="281" r:id="rId15"/>
    <p:sldId id="282" r:id="rId16"/>
    <p:sldId id="287" r:id="rId17"/>
    <p:sldId id="292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i Colberg-Ochs" initials="SC" lastIdx="12" clrIdx="0"/>
  <p:cmAuthor id="2" name="Kanaley, Jill A." initials="KJ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08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1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5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67B631-7211-8643-9A68-383576D829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27735" y="4445454"/>
            <a:ext cx="1795615" cy="534305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10328C3-DB56-BD40-B415-65F16B0DA88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6C2168-65CF-B145-ADDF-4687A89D7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900C07-E8EC-1E4E-BEC5-8461A6D6EEDF}"/>
              </a:ext>
            </a:extLst>
          </p:cNvPr>
          <p:cNvSpPr txBox="1">
            <a:spLocks/>
          </p:cNvSpPr>
          <p:nvPr/>
        </p:nvSpPr>
        <p:spPr>
          <a:xfrm>
            <a:off x="0" y="779472"/>
            <a:ext cx="5871029" cy="53702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ACSM Expert Consensus Statement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Exercise / Physical Activity for Individuals with Type 2 Diabetes</a:t>
            </a:r>
          </a:p>
        </p:txBody>
      </p:sp>
    </p:spTree>
    <p:extLst>
      <p:ext uri="{BB962C8B-B14F-4D97-AF65-F5344CB8AC3E}">
        <p14:creationId xmlns:p14="http://schemas.microsoft.com/office/powerpoint/2010/main" val="90562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49180" y="137990"/>
            <a:ext cx="8081164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&amp;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Recommendations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Recommendations for Adults with T2D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Small “doses” of PA throughout the day to break up sedentary phases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Attenuates postprandial glucose and insulin levels in individuals with insulin resistance and higher BMI.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Weight loss of &gt;5% appears to be necessary for beneficial effects on A1C, blood lipids, and blood pressure. 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Individuals with prediabetes and low PA levels benefit from moderate-intensity walking and other exercise with minimal weight loss.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Moderate- to high-intensity exercise (~500 kcal) done 4-5 d/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reduces abdominal, but particularly visceral, fat in adults with T2D and may lower their metabolic risk</a:t>
            </a:r>
          </a:p>
        </p:txBody>
      </p:sp>
    </p:spTree>
    <p:extLst>
      <p:ext uri="{BB962C8B-B14F-4D97-AF65-F5344CB8AC3E}">
        <p14:creationId xmlns:p14="http://schemas.microsoft.com/office/powerpoint/2010/main" val="291560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2FFD8-7E93-4016-AC6B-B7959057E2AB}"/>
              </a:ext>
            </a:extLst>
          </p:cNvPr>
          <p:cNvSpPr txBox="1"/>
          <p:nvPr/>
        </p:nvSpPr>
        <p:spPr>
          <a:xfrm>
            <a:off x="649180" y="215362"/>
            <a:ext cx="8081164" cy="3708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&amp;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Recommendations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Recommendations for Adults with T2D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Exercises that enhance joint flexibility are highly beneficial for health and well-being in older adults with T2D.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Flexibility exercises, alone or in combination with resistance training, improves joint range-of-motion.</a:t>
            </a:r>
          </a:p>
          <a:p>
            <a:pPr lvl="1"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 lower body and core resistance exercises double as balance training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Balance exercises may reduce the risk of falls by improving balance and gait, even in adults with peripheral neuropathy.</a:t>
            </a:r>
            <a:endParaRPr lang="en-US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514589" y="331476"/>
            <a:ext cx="783112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&amp;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Recommendations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 youth with T2D, intensive lifestyle interventions plus metformin have not been superior to metformin alone in managing glycemia.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Despite the limited data, it is still recommended that youth and adolescents with T2D meet the same physical activity goals set for youth in the general population.</a:t>
            </a:r>
          </a:p>
        </p:txBody>
      </p:sp>
    </p:spTree>
    <p:extLst>
      <p:ext uri="{BB962C8B-B14F-4D97-AF65-F5344CB8AC3E}">
        <p14:creationId xmlns:p14="http://schemas.microsoft.com/office/powerpoint/2010/main" val="87993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41922" y="231579"/>
            <a:ext cx="7936021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&amp; Recommendations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Pregnant women with and without diabetes should participate in at least 20-30 minutes of moderate-intensity exercise most days of the week.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Individuals with T2D using insulin or insulin secretagogues may need to supplement with carbohydrates to prevent hypoglycemia around or during exercise.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Participation in an exercise program prior to bariatric surgery may enhance surgical outcomes, and after surgery participation confers additional benefits.</a:t>
            </a:r>
          </a:p>
        </p:txBody>
      </p:sp>
    </p:spTree>
    <p:extLst>
      <p:ext uri="{BB962C8B-B14F-4D97-AF65-F5344CB8AC3E}">
        <p14:creationId xmlns:p14="http://schemas.microsoft.com/office/powerpoint/2010/main" val="129104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20152" y="222619"/>
            <a:ext cx="765299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Conclusions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Various types of PA, including exercise, can greatly enhance the physical and mental health and glycemic management of individuals with T2DM.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Physical Activity Guidelines for Americans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(2018)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are applicable to most individuals with diabetes, including youth, with a few exceptions and modifications.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 individuals should engage in regular PA, reduce sedentary behavior, and break up elongated sitting time with frequent activity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sessions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9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514590" y="411305"/>
            <a:ext cx="768598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Conclusions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 undertaken with health complications (including most diabetes-related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ones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 can be made safe and efficacious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Exercise training undertaken before and after bariatric surgery is warranted and may enhance its health benefits.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Barriers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to, and inequities in, PA and exercise adoption and maintenance need to be addressed to maximize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299423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EB6716-1292-43A7-B83F-EF09AA9A814F}"/>
              </a:ext>
            </a:extLst>
          </p:cNvPr>
          <p:cNvSpPr txBox="1"/>
          <p:nvPr/>
        </p:nvSpPr>
        <p:spPr>
          <a:xfrm>
            <a:off x="565034" y="368947"/>
            <a:ext cx="7911309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8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Colberg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SR, Albright AL, </a:t>
            </a: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Blissmer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BJ, Braun B, </a:t>
            </a: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Chasan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-Taber L, </a:t>
            </a: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Fernhall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B, et al. Exercise and type 2 diabetes: American College of Sports Medicine and the American Diabetes Association: joint position statement. Exercise and type 2 diabetes. </a:t>
            </a:r>
            <a:r>
              <a:rPr lang="en-US" sz="1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Med </a:t>
            </a:r>
            <a:r>
              <a:rPr lang="en-US" sz="1400" i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Sci</a:t>
            </a:r>
            <a:r>
              <a:rPr lang="en-US" sz="1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Sports </a:t>
            </a:r>
            <a:r>
              <a:rPr lang="en-US" sz="1400" i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Exerc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2010;42(12):2282-303. 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Saeedi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P, </a:t>
            </a: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Petersohn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I, </a:t>
            </a: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Salpea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P, Malanda B, </a:t>
            </a:r>
            <a:r>
              <a:rPr lang="en-US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Karuranga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S, Unwin N, et al. Global and regional diabetes prevalence estimates for 2019 and projections for 2030 and 2045: Results from the International Diabetes Federation Diabetes Atlas, 9</a:t>
            </a:r>
            <a:r>
              <a:rPr lang="en-US" sz="14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edition. </a:t>
            </a:r>
            <a:r>
              <a:rPr lang="en-US" sz="1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Diabetes Res Clin </a:t>
            </a:r>
            <a:r>
              <a:rPr lang="en-US" sz="1400" i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Pract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2019;157:107843.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Centers for Disease Control and Prevention. </a:t>
            </a:r>
            <a:r>
              <a:rPr lang="en-US" sz="1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National Diabetes Statistics Report, 2020.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American Diabetes Association. 2. Classification and Diagnosis of Diabetes: Standards of Medical Care in Diabetes-2021. </a:t>
            </a:r>
            <a:r>
              <a:rPr lang="en-US" sz="1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Diabetes Care</a:t>
            </a:r>
            <a:r>
              <a:rPr lang="en-US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2021;44(Suppl 1):S15-s33. </a:t>
            </a:r>
          </a:p>
        </p:txBody>
      </p:sp>
    </p:spTree>
    <p:extLst>
      <p:ext uri="{BB962C8B-B14F-4D97-AF65-F5344CB8AC3E}">
        <p14:creationId xmlns:p14="http://schemas.microsoft.com/office/powerpoint/2010/main" val="104478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EB6716-1292-43A7-B83F-EF09AA9A814F}"/>
              </a:ext>
            </a:extLst>
          </p:cNvPr>
          <p:cNvSpPr txBox="1"/>
          <p:nvPr/>
        </p:nvSpPr>
        <p:spPr>
          <a:xfrm>
            <a:off x="565034" y="368947"/>
            <a:ext cx="7911309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Acknowledgements</a:t>
            </a:r>
          </a:p>
          <a:p>
            <a:endParaRPr lang="en-US" sz="1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This slide deck was prepared by the ACSM Evidence-Based Practice Committee in collaboration with the authors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2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3669D-C416-4443-8322-3FB11B018255}"/>
              </a:ext>
            </a:extLst>
          </p:cNvPr>
          <p:cNvSpPr txBox="1"/>
          <p:nvPr/>
        </p:nvSpPr>
        <p:spPr>
          <a:xfrm>
            <a:off x="578795" y="244595"/>
            <a:ext cx="798640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Purpose of the Update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This statement is an update of the 2010 position stand on exercise &amp; type 2 diabetes (T2D) published jointly by the American College of Sports Medicine (ACSM) and the American Diabetes Association (ADA).</a:t>
            </a:r>
            <a:r>
              <a:rPr lang="en-US" sz="19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substantial amount of research on T2D has been published in the last decade with a large focus on the effects of exercise on individuals with T2D.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This consensus provides a brief summary of the current evidence along with extensions and updates of the prior recommendations.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9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B2223-7099-4DF9-AC58-9E7239226EBC}"/>
              </a:ext>
            </a:extLst>
          </p:cNvPr>
          <p:cNvSpPr txBox="1"/>
          <p:nvPr/>
        </p:nvSpPr>
        <p:spPr>
          <a:xfrm>
            <a:off x="618241" y="285197"/>
            <a:ext cx="815564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Introduction</a:t>
            </a:r>
          </a:p>
          <a:p>
            <a:endParaRPr lang="en-US" sz="14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Diabetes affects over 463 million people worldwide</a:t>
            </a:r>
            <a:r>
              <a:rPr lang="en-US" sz="20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with a prevalence in the United States of 10.5%.</a:t>
            </a:r>
            <a:r>
              <a:rPr lang="en-US" sz="20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T2D accounts for 90-95% of all cases.</a:t>
            </a:r>
            <a:r>
              <a:rPr lang="en-US" sz="20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Treatment goals for T2D are to facilitate an individualized treatment plan, including: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Education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Glycemic management 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Reduction of cardiovascular disease (CVD) risk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Ongoing screening for microvascular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162841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47532" y="375219"/>
            <a:ext cx="7848935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Introduction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Lifestyle interventions and medication are usually prescribed for treatment of T2D.  More recently, bariatric surgery has also become part of a possible treatment plan.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Multiple types of physical activity (PA) enhance health and glycemic management in people with T2D.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Many of the benefits from PA result from improved insulin sensitivity and body composition, along with CVD risk reductions.</a:t>
            </a:r>
          </a:p>
        </p:txBody>
      </p:sp>
    </p:spTree>
    <p:extLst>
      <p:ext uri="{BB962C8B-B14F-4D97-AF65-F5344CB8AC3E}">
        <p14:creationId xmlns:p14="http://schemas.microsoft.com/office/powerpoint/2010/main" val="123354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23446" y="331477"/>
            <a:ext cx="7765811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Introduction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current authors used a consensus approach to synthesize available evidence from clinical trials, case reports, narrative and systematic reviews, and meta-analyses.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recommendations represent the consensus of the writing panel and ACSM and incorporate guidance from other professional organizations with expertise in this area, such as the American Diabetes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Association (A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DA).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0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23446" y="331477"/>
            <a:ext cx="776581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&amp; Recommendations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Physical Activity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Regular PA enhances: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-cell function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Insulin sensitivity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Vascular function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Gut microbiota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Can lead to a greater management of diabetes, overall health, and reductions in disease risk.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7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56436" y="177214"/>
            <a:ext cx="7906993" cy="36779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&amp;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Recommendations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Aerobic Exercise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Improves glycemic management in adults with T2D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Less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daily time in hyperglycemia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0.5-0.7% reductions in overall glycemia (measured via A1C)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Additional improvements in: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nsulin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sensitivity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Blood lipid profile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Blood pressure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Weight loss</a:t>
            </a:r>
          </a:p>
        </p:txBody>
      </p:sp>
    </p:spTree>
    <p:extLst>
      <p:ext uri="{BB962C8B-B14F-4D97-AF65-F5344CB8AC3E}">
        <p14:creationId xmlns:p14="http://schemas.microsoft.com/office/powerpoint/2010/main" val="246692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56436" y="177214"/>
            <a:ext cx="7906993" cy="4262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&amp;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Recommendations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aseline="-25000" dirty="0">
              <a:solidFill>
                <a:prstClr val="black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Resistance</a:t>
            </a:r>
            <a:r>
              <a:rPr kumimoji="0" lang="en-US" sz="2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Exercise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10-15% Improvements in: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Muscular strength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Skeletal muscle mass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Insulin sensitivity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Bone mineral density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Blood pressure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Blood lipid profiles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High-intensity resistance exercise has greater beneficial effects than low-to-moderate intensity for overall glucose management and attenuation of insulin levels. </a:t>
            </a:r>
          </a:p>
        </p:txBody>
      </p:sp>
    </p:spTree>
    <p:extLst>
      <p:ext uri="{BB962C8B-B14F-4D97-AF65-F5344CB8AC3E}">
        <p14:creationId xmlns:p14="http://schemas.microsoft.com/office/powerpoint/2010/main" val="418915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656436" y="177214"/>
            <a:ext cx="7906993" cy="39754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Consensus Statements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&amp;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Recommendations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aseline="-25000" dirty="0">
              <a:solidFill>
                <a:prstClr val="black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High-Intensity Interval Exercise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Improvements in the following: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A1C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CGM-monitored glycemia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Body composition 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Insulin sensitivity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Pancreatic </a:t>
            </a:r>
            <a:r>
              <a:rPr lang="el-GR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β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-cell function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Body mass index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8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1060</Words>
  <Application>Microsoft Office PowerPoint</Application>
  <PresentationFormat>On-screen Show (16:9)</PresentationFormat>
  <Paragraphs>130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Brewer</dc:creator>
  <cp:lastModifiedBy>Laura Young</cp:lastModifiedBy>
  <cp:revision>47</cp:revision>
  <dcterms:created xsi:type="dcterms:W3CDTF">2020-02-05T13:24:19Z</dcterms:created>
  <dcterms:modified xsi:type="dcterms:W3CDTF">2022-09-09T15:59:22Z</dcterms:modified>
</cp:coreProperties>
</file>