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57" r:id="rId5"/>
    <p:sldId id="258" r:id="rId6"/>
    <p:sldId id="259" r:id="rId7"/>
    <p:sldId id="272" r:id="rId8"/>
    <p:sldId id="261" r:id="rId9"/>
    <p:sldId id="262" r:id="rId10"/>
    <p:sldId id="264" r:id="rId11"/>
    <p:sldId id="265" r:id="rId12"/>
    <p:sldId id="269" r:id="rId13"/>
    <p:sldId id="270" r:id="rId14"/>
    <p:sldId id="271"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EADE5C-3B22-FC82-61C1-D3278D06B3B4}" name="Martin Ginis, Kathleen" initials="MGK" userId="S::kathleen_martin.ginis@ubc.ca::2c2b8822-8aaa-40b6-83d2-809be9cf1f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EE"/>
    <a:srgbClr val="69439A"/>
    <a:srgbClr val="B4D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24"/>
    <p:restoredTop sz="94724"/>
  </p:normalViewPr>
  <p:slideViewPr>
    <p:cSldViewPr snapToGrid="0" snapToObjects="1">
      <p:cViewPr varScale="1">
        <p:scale>
          <a:sx n="49" d="100"/>
          <a:sy n="49" d="100"/>
        </p:scale>
        <p:origin x="70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E9228-77B8-4418-9A9B-542DABFEC190}"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698BC-3C78-4CEB-ADB8-10C2159C2701}" type="slidenum">
              <a:rPr lang="en-US" smtClean="0"/>
              <a:t>‹#›</a:t>
            </a:fld>
            <a:endParaRPr lang="en-US"/>
          </a:p>
        </p:txBody>
      </p:sp>
    </p:spTree>
    <p:extLst>
      <p:ext uri="{BB962C8B-B14F-4D97-AF65-F5344CB8AC3E}">
        <p14:creationId xmlns:p14="http://schemas.microsoft.com/office/powerpoint/2010/main" val="89433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89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9/30/2025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21224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9/30/2025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29792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at We Do">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grpSp>
        <p:nvGrpSpPr>
          <p:cNvPr id="6" name="Group 5"/>
          <p:cNvGrpSpPr/>
          <p:nvPr userDrawn="1"/>
        </p:nvGrpSpPr>
        <p:grpSpPr>
          <a:xfrm>
            <a:off x="615836" y="695412"/>
            <a:ext cx="377186" cy="68580"/>
            <a:chOff x="792538" y="868707"/>
            <a:chExt cx="502914" cy="91440"/>
          </a:xfrm>
        </p:grpSpPr>
        <p:sp>
          <p:nvSpPr>
            <p:cNvPr id="7" name="Oval 6"/>
            <p:cNvSpPr>
              <a:spLocks noChangeAspect="1"/>
            </p:cNvSpPr>
            <p:nvPr/>
          </p:nvSpPr>
          <p:spPr>
            <a:xfrm>
              <a:off x="792538" y="868707"/>
              <a:ext cx="91440" cy="91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900" dirty="0"/>
            </a:p>
          </p:txBody>
        </p:sp>
        <p:sp>
          <p:nvSpPr>
            <p:cNvPr id="8" name="Oval 7"/>
            <p:cNvSpPr>
              <a:spLocks noChangeAspect="1"/>
            </p:cNvSpPr>
            <p:nvPr/>
          </p:nvSpPr>
          <p:spPr>
            <a:xfrm>
              <a:off x="929696" y="868707"/>
              <a:ext cx="91440" cy="91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900" dirty="0"/>
            </a:p>
          </p:txBody>
        </p:sp>
        <p:sp>
          <p:nvSpPr>
            <p:cNvPr id="9" name="Oval 8"/>
            <p:cNvSpPr>
              <a:spLocks noChangeAspect="1"/>
            </p:cNvSpPr>
            <p:nvPr/>
          </p:nvSpPr>
          <p:spPr>
            <a:xfrm>
              <a:off x="1066854" y="868707"/>
              <a:ext cx="91440" cy="91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900" dirty="0"/>
            </a:p>
          </p:txBody>
        </p:sp>
        <p:sp>
          <p:nvSpPr>
            <p:cNvPr id="10" name="Oval 9"/>
            <p:cNvSpPr>
              <a:spLocks noChangeAspect="1"/>
            </p:cNvSpPr>
            <p:nvPr/>
          </p:nvSpPr>
          <p:spPr>
            <a:xfrm>
              <a:off x="1204012" y="868707"/>
              <a:ext cx="91440" cy="91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900" dirty="0"/>
            </a:p>
          </p:txBody>
        </p:sp>
      </p:grpSp>
      <p:sp>
        <p:nvSpPr>
          <p:cNvPr id="14" name="Picture Placeholder 13"/>
          <p:cNvSpPr>
            <a:spLocks noGrp="1"/>
          </p:cNvSpPr>
          <p:nvPr>
            <p:ph type="pic" sz="quarter" idx="10"/>
          </p:nvPr>
        </p:nvSpPr>
        <p:spPr>
          <a:xfrm>
            <a:off x="594123" y="1268745"/>
            <a:ext cx="7955757" cy="2057400"/>
          </a:xfrm>
          <a:custGeom>
            <a:avLst/>
            <a:gdLst>
              <a:gd name="connsiteX0" fmla="*/ 11369033 w 12191993"/>
              <a:gd name="connsiteY0" fmla="*/ 1920642 h 2743200"/>
              <a:gd name="connsiteX1" fmla="*/ 12191993 w 12191993"/>
              <a:gd name="connsiteY1" fmla="*/ 1920642 h 2743200"/>
              <a:gd name="connsiteX2" fmla="*/ 12191993 w 12191993"/>
              <a:gd name="connsiteY2" fmla="*/ 2743200 h 2743200"/>
              <a:gd name="connsiteX3" fmla="*/ 11369033 w 12191993"/>
              <a:gd name="connsiteY3" fmla="*/ 2743200 h 2743200"/>
              <a:gd name="connsiteX4" fmla="*/ 10413993 w 12191993"/>
              <a:gd name="connsiteY4" fmla="*/ 1920606 h 2743200"/>
              <a:gd name="connsiteX5" fmla="*/ 11328393 w 12191993"/>
              <a:gd name="connsiteY5" fmla="*/ 1920606 h 2743200"/>
              <a:gd name="connsiteX6" fmla="*/ 11328393 w 12191993"/>
              <a:gd name="connsiteY6" fmla="*/ 2743200 h 2743200"/>
              <a:gd name="connsiteX7" fmla="*/ 10413993 w 12191993"/>
              <a:gd name="connsiteY7" fmla="*/ 2743200 h 2743200"/>
              <a:gd name="connsiteX8" fmla="*/ 9458953 w 12191993"/>
              <a:gd name="connsiteY8" fmla="*/ 1920570 h 2743200"/>
              <a:gd name="connsiteX9" fmla="*/ 10373353 w 12191993"/>
              <a:gd name="connsiteY9" fmla="*/ 1920570 h 2743200"/>
              <a:gd name="connsiteX10" fmla="*/ 10373353 w 12191993"/>
              <a:gd name="connsiteY10" fmla="*/ 2743200 h 2743200"/>
              <a:gd name="connsiteX11" fmla="*/ 9458953 w 12191993"/>
              <a:gd name="connsiteY11" fmla="*/ 2743200 h 2743200"/>
              <a:gd name="connsiteX12" fmla="*/ 8503913 w 12191993"/>
              <a:gd name="connsiteY12" fmla="*/ 1920534 h 2743200"/>
              <a:gd name="connsiteX13" fmla="*/ 9418313 w 12191993"/>
              <a:gd name="connsiteY13" fmla="*/ 1920534 h 2743200"/>
              <a:gd name="connsiteX14" fmla="*/ 9418313 w 12191993"/>
              <a:gd name="connsiteY14" fmla="*/ 2743200 h 2743200"/>
              <a:gd name="connsiteX15" fmla="*/ 8503913 w 12191993"/>
              <a:gd name="connsiteY15" fmla="*/ 2743200 h 2743200"/>
              <a:gd name="connsiteX16" fmla="*/ 7548873 w 12191993"/>
              <a:gd name="connsiteY16" fmla="*/ 1920498 h 2743200"/>
              <a:gd name="connsiteX17" fmla="*/ 8463273 w 12191993"/>
              <a:gd name="connsiteY17" fmla="*/ 1920498 h 2743200"/>
              <a:gd name="connsiteX18" fmla="*/ 8463273 w 12191993"/>
              <a:gd name="connsiteY18" fmla="*/ 2743200 h 2743200"/>
              <a:gd name="connsiteX19" fmla="*/ 7548873 w 12191993"/>
              <a:gd name="connsiteY19" fmla="*/ 2743200 h 2743200"/>
              <a:gd name="connsiteX20" fmla="*/ 6593833 w 12191993"/>
              <a:gd name="connsiteY20" fmla="*/ 1920462 h 2743200"/>
              <a:gd name="connsiteX21" fmla="*/ 7508233 w 12191993"/>
              <a:gd name="connsiteY21" fmla="*/ 1920462 h 2743200"/>
              <a:gd name="connsiteX22" fmla="*/ 7508233 w 12191993"/>
              <a:gd name="connsiteY22" fmla="*/ 2743200 h 2743200"/>
              <a:gd name="connsiteX23" fmla="*/ 6593833 w 12191993"/>
              <a:gd name="connsiteY23" fmla="*/ 2743200 h 2743200"/>
              <a:gd name="connsiteX24" fmla="*/ 5638794 w 12191993"/>
              <a:gd name="connsiteY24" fmla="*/ 1920426 h 2743200"/>
              <a:gd name="connsiteX25" fmla="*/ 6553193 w 12191993"/>
              <a:gd name="connsiteY25" fmla="*/ 1920426 h 2743200"/>
              <a:gd name="connsiteX26" fmla="*/ 6553193 w 12191993"/>
              <a:gd name="connsiteY26" fmla="*/ 2743200 h 2743200"/>
              <a:gd name="connsiteX27" fmla="*/ 5638794 w 12191993"/>
              <a:gd name="connsiteY27" fmla="*/ 2743200 h 2743200"/>
              <a:gd name="connsiteX28" fmla="*/ 4683756 w 12191993"/>
              <a:gd name="connsiteY28" fmla="*/ 1920390 h 2743200"/>
              <a:gd name="connsiteX29" fmla="*/ 5598154 w 12191993"/>
              <a:gd name="connsiteY29" fmla="*/ 1920390 h 2743200"/>
              <a:gd name="connsiteX30" fmla="*/ 5598154 w 12191993"/>
              <a:gd name="connsiteY30" fmla="*/ 2743200 h 2743200"/>
              <a:gd name="connsiteX31" fmla="*/ 4683756 w 12191993"/>
              <a:gd name="connsiteY31" fmla="*/ 2743200 h 2743200"/>
              <a:gd name="connsiteX32" fmla="*/ 3728717 w 12191993"/>
              <a:gd name="connsiteY32" fmla="*/ 1920354 h 2743200"/>
              <a:gd name="connsiteX33" fmla="*/ 4643115 w 12191993"/>
              <a:gd name="connsiteY33" fmla="*/ 1920354 h 2743200"/>
              <a:gd name="connsiteX34" fmla="*/ 4643115 w 12191993"/>
              <a:gd name="connsiteY34" fmla="*/ 2743200 h 2743200"/>
              <a:gd name="connsiteX35" fmla="*/ 3728717 w 12191993"/>
              <a:gd name="connsiteY35" fmla="*/ 2743200 h 2743200"/>
              <a:gd name="connsiteX36" fmla="*/ 2773678 w 12191993"/>
              <a:gd name="connsiteY36" fmla="*/ 1920318 h 2743200"/>
              <a:gd name="connsiteX37" fmla="*/ 3688077 w 12191993"/>
              <a:gd name="connsiteY37" fmla="*/ 1920318 h 2743200"/>
              <a:gd name="connsiteX38" fmla="*/ 3688077 w 12191993"/>
              <a:gd name="connsiteY38" fmla="*/ 2743200 h 2743200"/>
              <a:gd name="connsiteX39" fmla="*/ 2773678 w 12191993"/>
              <a:gd name="connsiteY39" fmla="*/ 2743200 h 2743200"/>
              <a:gd name="connsiteX40" fmla="*/ 1818638 w 12191993"/>
              <a:gd name="connsiteY40" fmla="*/ 1920282 h 2743200"/>
              <a:gd name="connsiteX41" fmla="*/ 2733039 w 12191993"/>
              <a:gd name="connsiteY41" fmla="*/ 1920282 h 2743200"/>
              <a:gd name="connsiteX42" fmla="*/ 2733039 w 12191993"/>
              <a:gd name="connsiteY42" fmla="*/ 2743200 h 2743200"/>
              <a:gd name="connsiteX43" fmla="*/ 1818638 w 12191993"/>
              <a:gd name="connsiteY43" fmla="*/ 2743200 h 2743200"/>
              <a:gd name="connsiteX44" fmla="*/ 863599 w 12191993"/>
              <a:gd name="connsiteY44" fmla="*/ 1920246 h 2743200"/>
              <a:gd name="connsiteX45" fmla="*/ 1777998 w 12191993"/>
              <a:gd name="connsiteY45" fmla="*/ 1920246 h 2743200"/>
              <a:gd name="connsiteX46" fmla="*/ 1777998 w 12191993"/>
              <a:gd name="connsiteY46" fmla="*/ 2743200 h 2743200"/>
              <a:gd name="connsiteX47" fmla="*/ 863599 w 12191993"/>
              <a:gd name="connsiteY47" fmla="*/ 2743200 h 2743200"/>
              <a:gd name="connsiteX48" fmla="*/ 0 w 12191993"/>
              <a:gd name="connsiteY48" fmla="*/ 1920210 h 2743200"/>
              <a:gd name="connsiteX49" fmla="*/ 822959 w 12191993"/>
              <a:gd name="connsiteY49" fmla="*/ 1920210 h 2743200"/>
              <a:gd name="connsiteX50" fmla="*/ 822959 w 12191993"/>
              <a:gd name="connsiteY50" fmla="*/ 2743200 h 2743200"/>
              <a:gd name="connsiteX51" fmla="*/ 0 w 12191993"/>
              <a:gd name="connsiteY51" fmla="*/ 2743200 h 2743200"/>
              <a:gd name="connsiteX52" fmla="*/ 11369033 w 12191993"/>
              <a:gd name="connsiteY52" fmla="*/ 960519 h 2743200"/>
              <a:gd name="connsiteX53" fmla="*/ 12191993 w 12191993"/>
              <a:gd name="connsiteY53" fmla="*/ 960519 h 2743200"/>
              <a:gd name="connsiteX54" fmla="*/ 12191993 w 12191993"/>
              <a:gd name="connsiteY54" fmla="*/ 1874919 h 2743200"/>
              <a:gd name="connsiteX55" fmla="*/ 11369033 w 12191993"/>
              <a:gd name="connsiteY55" fmla="*/ 1874919 h 2743200"/>
              <a:gd name="connsiteX56" fmla="*/ 10413993 w 12191993"/>
              <a:gd name="connsiteY56" fmla="*/ 960483 h 2743200"/>
              <a:gd name="connsiteX57" fmla="*/ 11328393 w 12191993"/>
              <a:gd name="connsiteY57" fmla="*/ 960483 h 2743200"/>
              <a:gd name="connsiteX58" fmla="*/ 11328393 w 12191993"/>
              <a:gd name="connsiteY58" fmla="*/ 1874883 h 2743200"/>
              <a:gd name="connsiteX59" fmla="*/ 10413993 w 12191993"/>
              <a:gd name="connsiteY59" fmla="*/ 1874883 h 2743200"/>
              <a:gd name="connsiteX60" fmla="*/ 9458953 w 12191993"/>
              <a:gd name="connsiteY60" fmla="*/ 960447 h 2743200"/>
              <a:gd name="connsiteX61" fmla="*/ 10373353 w 12191993"/>
              <a:gd name="connsiteY61" fmla="*/ 960447 h 2743200"/>
              <a:gd name="connsiteX62" fmla="*/ 10373353 w 12191993"/>
              <a:gd name="connsiteY62" fmla="*/ 1874847 h 2743200"/>
              <a:gd name="connsiteX63" fmla="*/ 9458953 w 12191993"/>
              <a:gd name="connsiteY63" fmla="*/ 1874847 h 2743200"/>
              <a:gd name="connsiteX64" fmla="*/ 8503913 w 12191993"/>
              <a:gd name="connsiteY64" fmla="*/ 960411 h 2743200"/>
              <a:gd name="connsiteX65" fmla="*/ 9418313 w 12191993"/>
              <a:gd name="connsiteY65" fmla="*/ 960411 h 2743200"/>
              <a:gd name="connsiteX66" fmla="*/ 9418313 w 12191993"/>
              <a:gd name="connsiteY66" fmla="*/ 1874811 h 2743200"/>
              <a:gd name="connsiteX67" fmla="*/ 8503913 w 12191993"/>
              <a:gd name="connsiteY67" fmla="*/ 1874811 h 2743200"/>
              <a:gd name="connsiteX68" fmla="*/ 7548873 w 12191993"/>
              <a:gd name="connsiteY68" fmla="*/ 960375 h 2743200"/>
              <a:gd name="connsiteX69" fmla="*/ 8463273 w 12191993"/>
              <a:gd name="connsiteY69" fmla="*/ 960375 h 2743200"/>
              <a:gd name="connsiteX70" fmla="*/ 8463273 w 12191993"/>
              <a:gd name="connsiteY70" fmla="*/ 1874775 h 2743200"/>
              <a:gd name="connsiteX71" fmla="*/ 7548873 w 12191993"/>
              <a:gd name="connsiteY71" fmla="*/ 1874775 h 2743200"/>
              <a:gd name="connsiteX72" fmla="*/ 6593833 w 12191993"/>
              <a:gd name="connsiteY72" fmla="*/ 960339 h 2743200"/>
              <a:gd name="connsiteX73" fmla="*/ 7508233 w 12191993"/>
              <a:gd name="connsiteY73" fmla="*/ 960339 h 2743200"/>
              <a:gd name="connsiteX74" fmla="*/ 7508233 w 12191993"/>
              <a:gd name="connsiteY74" fmla="*/ 1874739 h 2743200"/>
              <a:gd name="connsiteX75" fmla="*/ 6593833 w 12191993"/>
              <a:gd name="connsiteY75" fmla="*/ 1874739 h 2743200"/>
              <a:gd name="connsiteX76" fmla="*/ 5638794 w 12191993"/>
              <a:gd name="connsiteY76" fmla="*/ 960303 h 2743200"/>
              <a:gd name="connsiteX77" fmla="*/ 6553193 w 12191993"/>
              <a:gd name="connsiteY77" fmla="*/ 960303 h 2743200"/>
              <a:gd name="connsiteX78" fmla="*/ 6553193 w 12191993"/>
              <a:gd name="connsiteY78" fmla="*/ 1874703 h 2743200"/>
              <a:gd name="connsiteX79" fmla="*/ 5638794 w 12191993"/>
              <a:gd name="connsiteY79" fmla="*/ 1874703 h 2743200"/>
              <a:gd name="connsiteX80" fmla="*/ 4683756 w 12191993"/>
              <a:gd name="connsiteY80" fmla="*/ 960267 h 2743200"/>
              <a:gd name="connsiteX81" fmla="*/ 5598154 w 12191993"/>
              <a:gd name="connsiteY81" fmla="*/ 960267 h 2743200"/>
              <a:gd name="connsiteX82" fmla="*/ 5598154 w 12191993"/>
              <a:gd name="connsiteY82" fmla="*/ 1874667 h 2743200"/>
              <a:gd name="connsiteX83" fmla="*/ 4683756 w 12191993"/>
              <a:gd name="connsiteY83" fmla="*/ 1874667 h 2743200"/>
              <a:gd name="connsiteX84" fmla="*/ 3728717 w 12191993"/>
              <a:gd name="connsiteY84" fmla="*/ 960231 h 2743200"/>
              <a:gd name="connsiteX85" fmla="*/ 4643115 w 12191993"/>
              <a:gd name="connsiteY85" fmla="*/ 960231 h 2743200"/>
              <a:gd name="connsiteX86" fmla="*/ 4643115 w 12191993"/>
              <a:gd name="connsiteY86" fmla="*/ 1874631 h 2743200"/>
              <a:gd name="connsiteX87" fmla="*/ 3728717 w 12191993"/>
              <a:gd name="connsiteY87" fmla="*/ 1874631 h 2743200"/>
              <a:gd name="connsiteX88" fmla="*/ 2773678 w 12191993"/>
              <a:gd name="connsiteY88" fmla="*/ 960195 h 2743200"/>
              <a:gd name="connsiteX89" fmla="*/ 3688077 w 12191993"/>
              <a:gd name="connsiteY89" fmla="*/ 960195 h 2743200"/>
              <a:gd name="connsiteX90" fmla="*/ 3688077 w 12191993"/>
              <a:gd name="connsiteY90" fmla="*/ 1874595 h 2743200"/>
              <a:gd name="connsiteX91" fmla="*/ 2773678 w 12191993"/>
              <a:gd name="connsiteY91" fmla="*/ 1874595 h 2743200"/>
              <a:gd name="connsiteX92" fmla="*/ 1818638 w 12191993"/>
              <a:gd name="connsiteY92" fmla="*/ 960159 h 2743200"/>
              <a:gd name="connsiteX93" fmla="*/ 2733039 w 12191993"/>
              <a:gd name="connsiteY93" fmla="*/ 960159 h 2743200"/>
              <a:gd name="connsiteX94" fmla="*/ 2733039 w 12191993"/>
              <a:gd name="connsiteY94" fmla="*/ 1874559 h 2743200"/>
              <a:gd name="connsiteX95" fmla="*/ 1818638 w 12191993"/>
              <a:gd name="connsiteY95" fmla="*/ 1874559 h 2743200"/>
              <a:gd name="connsiteX96" fmla="*/ 863599 w 12191993"/>
              <a:gd name="connsiteY96" fmla="*/ 960123 h 2743200"/>
              <a:gd name="connsiteX97" fmla="*/ 1777998 w 12191993"/>
              <a:gd name="connsiteY97" fmla="*/ 960123 h 2743200"/>
              <a:gd name="connsiteX98" fmla="*/ 1777998 w 12191993"/>
              <a:gd name="connsiteY98" fmla="*/ 1874523 h 2743200"/>
              <a:gd name="connsiteX99" fmla="*/ 863599 w 12191993"/>
              <a:gd name="connsiteY99" fmla="*/ 1874523 h 2743200"/>
              <a:gd name="connsiteX100" fmla="*/ 0 w 12191993"/>
              <a:gd name="connsiteY100" fmla="*/ 960087 h 2743200"/>
              <a:gd name="connsiteX101" fmla="*/ 822959 w 12191993"/>
              <a:gd name="connsiteY101" fmla="*/ 960087 h 2743200"/>
              <a:gd name="connsiteX102" fmla="*/ 822959 w 12191993"/>
              <a:gd name="connsiteY102" fmla="*/ 1874487 h 2743200"/>
              <a:gd name="connsiteX103" fmla="*/ 0 w 12191993"/>
              <a:gd name="connsiteY103" fmla="*/ 1874487 h 2743200"/>
              <a:gd name="connsiteX104" fmla="*/ 11369033 w 12191993"/>
              <a:gd name="connsiteY104" fmla="*/ 396 h 2743200"/>
              <a:gd name="connsiteX105" fmla="*/ 12191993 w 12191993"/>
              <a:gd name="connsiteY105" fmla="*/ 396 h 2743200"/>
              <a:gd name="connsiteX106" fmla="*/ 12191993 w 12191993"/>
              <a:gd name="connsiteY106" fmla="*/ 914796 h 2743200"/>
              <a:gd name="connsiteX107" fmla="*/ 11369033 w 12191993"/>
              <a:gd name="connsiteY107" fmla="*/ 914796 h 2743200"/>
              <a:gd name="connsiteX108" fmla="*/ 10413993 w 12191993"/>
              <a:gd name="connsiteY108" fmla="*/ 360 h 2743200"/>
              <a:gd name="connsiteX109" fmla="*/ 11328393 w 12191993"/>
              <a:gd name="connsiteY109" fmla="*/ 360 h 2743200"/>
              <a:gd name="connsiteX110" fmla="*/ 11328393 w 12191993"/>
              <a:gd name="connsiteY110" fmla="*/ 914760 h 2743200"/>
              <a:gd name="connsiteX111" fmla="*/ 10413993 w 12191993"/>
              <a:gd name="connsiteY111" fmla="*/ 914760 h 2743200"/>
              <a:gd name="connsiteX112" fmla="*/ 9458953 w 12191993"/>
              <a:gd name="connsiteY112" fmla="*/ 324 h 2743200"/>
              <a:gd name="connsiteX113" fmla="*/ 10373353 w 12191993"/>
              <a:gd name="connsiteY113" fmla="*/ 324 h 2743200"/>
              <a:gd name="connsiteX114" fmla="*/ 10373353 w 12191993"/>
              <a:gd name="connsiteY114" fmla="*/ 914724 h 2743200"/>
              <a:gd name="connsiteX115" fmla="*/ 9458953 w 12191993"/>
              <a:gd name="connsiteY115" fmla="*/ 914724 h 2743200"/>
              <a:gd name="connsiteX116" fmla="*/ 8503913 w 12191993"/>
              <a:gd name="connsiteY116" fmla="*/ 288 h 2743200"/>
              <a:gd name="connsiteX117" fmla="*/ 9418313 w 12191993"/>
              <a:gd name="connsiteY117" fmla="*/ 288 h 2743200"/>
              <a:gd name="connsiteX118" fmla="*/ 9418313 w 12191993"/>
              <a:gd name="connsiteY118" fmla="*/ 914688 h 2743200"/>
              <a:gd name="connsiteX119" fmla="*/ 8503913 w 12191993"/>
              <a:gd name="connsiteY119" fmla="*/ 914688 h 2743200"/>
              <a:gd name="connsiteX120" fmla="*/ 7548873 w 12191993"/>
              <a:gd name="connsiteY120" fmla="*/ 252 h 2743200"/>
              <a:gd name="connsiteX121" fmla="*/ 8463273 w 12191993"/>
              <a:gd name="connsiteY121" fmla="*/ 252 h 2743200"/>
              <a:gd name="connsiteX122" fmla="*/ 8463273 w 12191993"/>
              <a:gd name="connsiteY122" fmla="*/ 914652 h 2743200"/>
              <a:gd name="connsiteX123" fmla="*/ 7548873 w 12191993"/>
              <a:gd name="connsiteY123" fmla="*/ 914652 h 2743200"/>
              <a:gd name="connsiteX124" fmla="*/ 6593833 w 12191993"/>
              <a:gd name="connsiteY124" fmla="*/ 216 h 2743200"/>
              <a:gd name="connsiteX125" fmla="*/ 7508233 w 12191993"/>
              <a:gd name="connsiteY125" fmla="*/ 216 h 2743200"/>
              <a:gd name="connsiteX126" fmla="*/ 7508233 w 12191993"/>
              <a:gd name="connsiteY126" fmla="*/ 914616 h 2743200"/>
              <a:gd name="connsiteX127" fmla="*/ 6593833 w 12191993"/>
              <a:gd name="connsiteY127" fmla="*/ 914616 h 2743200"/>
              <a:gd name="connsiteX128" fmla="*/ 5638794 w 12191993"/>
              <a:gd name="connsiteY128" fmla="*/ 180 h 2743200"/>
              <a:gd name="connsiteX129" fmla="*/ 6553193 w 12191993"/>
              <a:gd name="connsiteY129" fmla="*/ 180 h 2743200"/>
              <a:gd name="connsiteX130" fmla="*/ 6553193 w 12191993"/>
              <a:gd name="connsiteY130" fmla="*/ 914580 h 2743200"/>
              <a:gd name="connsiteX131" fmla="*/ 5638794 w 12191993"/>
              <a:gd name="connsiteY131" fmla="*/ 914580 h 2743200"/>
              <a:gd name="connsiteX132" fmla="*/ 4683756 w 12191993"/>
              <a:gd name="connsiteY132" fmla="*/ 144 h 2743200"/>
              <a:gd name="connsiteX133" fmla="*/ 5598154 w 12191993"/>
              <a:gd name="connsiteY133" fmla="*/ 144 h 2743200"/>
              <a:gd name="connsiteX134" fmla="*/ 5598154 w 12191993"/>
              <a:gd name="connsiteY134" fmla="*/ 914544 h 2743200"/>
              <a:gd name="connsiteX135" fmla="*/ 4683756 w 12191993"/>
              <a:gd name="connsiteY135" fmla="*/ 914544 h 2743200"/>
              <a:gd name="connsiteX136" fmla="*/ 3728717 w 12191993"/>
              <a:gd name="connsiteY136" fmla="*/ 108 h 2743200"/>
              <a:gd name="connsiteX137" fmla="*/ 4643115 w 12191993"/>
              <a:gd name="connsiteY137" fmla="*/ 108 h 2743200"/>
              <a:gd name="connsiteX138" fmla="*/ 4643115 w 12191993"/>
              <a:gd name="connsiteY138" fmla="*/ 914508 h 2743200"/>
              <a:gd name="connsiteX139" fmla="*/ 3728717 w 12191993"/>
              <a:gd name="connsiteY139" fmla="*/ 914508 h 2743200"/>
              <a:gd name="connsiteX140" fmla="*/ 2773679 w 12191993"/>
              <a:gd name="connsiteY140" fmla="*/ 72 h 2743200"/>
              <a:gd name="connsiteX141" fmla="*/ 3688077 w 12191993"/>
              <a:gd name="connsiteY141" fmla="*/ 72 h 2743200"/>
              <a:gd name="connsiteX142" fmla="*/ 3688077 w 12191993"/>
              <a:gd name="connsiteY142" fmla="*/ 914472 h 2743200"/>
              <a:gd name="connsiteX143" fmla="*/ 2773679 w 12191993"/>
              <a:gd name="connsiteY143" fmla="*/ 914472 h 2743200"/>
              <a:gd name="connsiteX144" fmla="*/ 1818638 w 12191993"/>
              <a:gd name="connsiteY144" fmla="*/ 36 h 2743200"/>
              <a:gd name="connsiteX145" fmla="*/ 2733039 w 12191993"/>
              <a:gd name="connsiteY145" fmla="*/ 36 h 2743200"/>
              <a:gd name="connsiteX146" fmla="*/ 2733039 w 12191993"/>
              <a:gd name="connsiteY146" fmla="*/ 914436 h 2743200"/>
              <a:gd name="connsiteX147" fmla="*/ 1818638 w 12191993"/>
              <a:gd name="connsiteY147" fmla="*/ 914436 h 2743200"/>
              <a:gd name="connsiteX148" fmla="*/ 863599 w 12191993"/>
              <a:gd name="connsiteY148" fmla="*/ 0 h 2743200"/>
              <a:gd name="connsiteX149" fmla="*/ 1777998 w 12191993"/>
              <a:gd name="connsiteY149" fmla="*/ 0 h 2743200"/>
              <a:gd name="connsiteX150" fmla="*/ 1777998 w 12191993"/>
              <a:gd name="connsiteY150" fmla="*/ 914400 h 2743200"/>
              <a:gd name="connsiteX151" fmla="*/ 863599 w 12191993"/>
              <a:gd name="connsiteY151" fmla="*/ 914400 h 2743200"/>
              <a:gd name="connsiteX152" fmla="*/ 0 w 12191993"/>
              <a:gd name="connsiteY152" fmla="*/ 0 h 2743200"/>
              <a:gd name="connsiteX153" fmla="*/ 822959 w 12191993"/>
              <a:gd name="connsiteY153" fmla="*/ 0 h 2743200"/>
              <a:gd name="connsiteX154" fmla="*/ 822959 w 12191993"/>
              <a:gd name="connsiteY154" fmla="*/ 914364 h 2743200"/>
              <a:gd name="connsiteX155" fmla="*/ 0 w 12191993"/>
              <a:gd name="connsiteY155" fmla="*/ 914364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2191993" h="2743200">
                <a:moveTo>
                  <a:pt x="11369033" y="1920642"/>
                </a:moveTo>
                <a:lnTo>
                  <a:pt x="12191993" y="1920642"/>
                </a:lnTo>
                <a:lnTo>
                  <a:pt x="12191993" y="2743200"/>
                </a:lnTo>
                <a:lnTo>
                  <a:pt x="11369033" y="2743200"/>
                </a:lnTo>
                <a:close/>
                <a:moveTo>
                  <a:pt x="10413993" y="1920606"/>
                </a:moveTo>
                <a:lnTo>
                  <a:pt x="11328393" y="1920606"/>
                </a:lnTo>
                <a:lnTo>
                  <a:pt x="11328393" y="2743200"/>
                </a:lnTo>
                <a:lnTo>
                  <a:pt x="10413993" y="2743200"/>
                </a:lnTo>
                <a:close/>
                <a:moveTo>
                  <a:pt x="9458953" y="1920570"/>
                </a:moveTo>
                <a:lnTo>
                  <a:pt x="10373353" y="1920570"/>
                </a:lnTo>
                <a:lnTo>
                  <a:pt x="10373353" y="2743200"/>
                </a:lnTo>
                <a:lnTo>
                  <a:pt x="9458953" y="2743200"/>
                </a:lnTo>
                <a:close/>
                <a:moveTo>
                  <a:pt x="8503913" y="1920534"/>
                </a:moveTo>
                <a:lnTo>
                  <a:pt x="9418313" y="1920534"/>
                </a:lnTo>
                <a:lnTo>
                  <a:pt x="9418313" y="2743200"/>
                </a:lnTo>
                <a:lnTo>
                  <a:pt x="8503913" y="2743200"/>
                </a:lnTo>
                <a:close/>
                <a:moveTo>
                  <a:pt x="7548873" y="1920498"/>
                </a:moveTo>
                <a:lnTo>
                  <a:pt x="8463273" y="1920498"/>
                </a:lnTo>
                <a:lnTo>
                  <a:pt x="8463273" y="2743200"/>
                </a:lnTo>
                <a:lnTo>
                  <a:pt x="7548873" y="2743200"/>
                </a:lnTo>
                <a:close/>
                <a:moveTo>
                  <a:pt x="6593833" y="1920462"/>
                </a:moveTo>
                <a:lnTo>
                  <a:pt x="7508233" y="1920462"/>
                </a:lnTo>
                <a:lnTo>
                  <a:pt x="7508233" y="2743200"/>
                </a:lnTo>
                <a:lnTo>
                  <a:pt x="6593833" y="2743200"/>
                </a:lnTo>
                <a:close/>
                <a:moveTo>
                  <a:pt x="5638794" y="1920426"/>
                </a:moveTo>
                <a:lnTo>
                  <a:pt x="6553193" y="1920426"/>
                </a:lnTo>
                <a:lnTo>
                  <a:pt x="6553193" y="2743200"/>
                </a:lnTo>
                <a:lnTo>
                  <a:pt x="5638794" y="2743200"/>
                </a:lnTo>
                <a:close/>
                <a:moveTo>
                  <a:pt x="4683756" y="1920390"/>
                </a:moveTo>
                <a:lnTo>
                  <a:pt x="5598154" y="1920390"/>
                </a:lnTo>
                <a:lnTo>
                  <a:pt x="5598154" y="2743200"/>
                </a:lnTo>
                <a:lnTo>
                  <a:pt x="4683756" y="2743200"/>
                </a:lnTo>
                <a:close/>
                <a:moveTo>
                  <a:pt x="3728717" y="1920354"/>
                </a:moveTo>
                <a:lnTo>
                  <a:pt x="4643115" y="1920354"/>
                </a:lnTo>
                <a:lnTo>
                  <a:pt x="4643115" y="2743200"/>
                </a:lnTo>
                <a:lnTo>
                  <a:pt x="3728717" y="2743200"/>
                </a:lnTo>
                <a:close/>
                <a:moveTo>
                  <a:pt x="2773678" y="1920318"/>
                </a:moveTo>
                <a:lnTo>
                  <a:pt x="3688077" y="1920318"/>
                </a:lnTo>
                <a:lnTo>
                  <a:pt x="3688077" y="2743200"/>
                </a:lnTo>
                <a:lnTo>
                  <a:pt x="2773678" y="2743200"/>
                </a:lnTo>
                <a:close/>
                <a:moveTo>
                  <a:pt x="1818638" y="1920282"/>
                </a:moveTo>
                <a:lnTo>
                  <a:pt x="2733039" y="1920282"/>
                </a:lnTo>
                <a:lnTo>
                  <a:pt x="2733039" y="2743200"/>
                </a:lnTo>
                <a:lnTo>
                  <a:pt x="1818638" y="2743200"/>
                </a:lnTo>
                <a:close/>
                <a:moveTo>
                  <a:pt x="863599" y="1920246"/>
                </a:moveTo>
                <a:lnTo>
                  <a:pt x="1777998" y="1920246"/>
                </a:lnTo>
                <a:lnTo>
                  <a:pt x="1777998" y="2743200"/>
                </a:lnTo>
                <a:lnTo>
                  <a:pt x="863599" y="2743200"/>
                </a:lnTo>
                <a:close/>
                <a:moveTo>
                  <a:pt x="0" y="1920210"/>
                </a:moveTo>
                <a:lnTo>
                  <a:pt x="822959" y="1920210"/>
                </a:lnTo>
                <a:lnTo>
                  <a:pt x="822959" y="2743200"/>
                </a:lnTo>
                <a:lnTo>
                  <a:pt x="0" y="2743200"/>
                </a:lnTo>
                <a:close/>
                <a:moveTo>
                  <a:pt x="11369033" y="960519"/>
                </a:moveTo>
                <a:lnTo>
                  <a:pt x="12191993" y="960519"/>
                </a:lnTo>
                <a:lnTo>
                  <a:pt x="12191993" y="1874919"/>
                </a:lnTo>
                <a:lnTo>
                  <a:pt x="11369033" y="1874919"/>
                </a:lnTo>
                <a:close/>
                <a:moveTo>
                  <a:pt x="10413993" y="960483"/>
                </a:moveTo>
                <a:lnTo>
                  <a:pt x="11328393" y="960483"/>
                </a:lnTo>
                <a:lnTo>
                  <a:pt x="11328393" y="1874883"/>
                </a:lnTo>
                <a:lnTo>
                  <a:pt x="10413993" y="1874883"/>
                </a:lnTo>
                <a:close/>
                <a:moveTo>
                  <a:pt x="9458953" y="960447"/>
                </a:moveTo>
                <a:lnTo>
                  <a:pt x="10373353" y="960447"/>
                </a:lnTo>
                <a:lnTo>
                  <a:pt x="10373353" y="1874847"/>
                </a:lnTo>
                <a:lnTo>
                  <a:pt x="9458953" y="1874847"/>
                </a:lnTo>
                <a:close/>
                <a:moveTo>
                  <a:pt x="8503913" y="960411"/>
                </a:moveTo>
                <a:lnTo>
                  <a:pt x="9418313" y="960411"/>
                </a:lnTo>
                <a:lnTo>
                  <a:pt x="9418313" y="1874811"/>
                </a:lnTo>
                <a:lnTo>
                  <a:pt x="8503913" y="1874811"/>
                </a:lnTo>
                <a:close/>
                <a:moveTo>
                  <a:pt x="7548873" y="960375"/>
                </a:moveTo>
                <a:lnTo>
                  <a:pt x="8463273" y="960375"/>
                </a:lnTo>
                <a:lnTo>
                  <a:pt x="8463273" y="1874775"/>
                </a:lnTo>
                <a:lnTo>
                  <a:pt x="7548873" y="1874775"/>
                </a:lnTo>
                <a:close/>
                <a:moveTo>
                  <a:pt x="6593833" y="960339"/>
                </a:moveTo>
                <a:lnTo>
                  <a:pt x="7508233" y="960339"/>
                </a:lnTo>
                <a:lnTo>
                  <a:pt x="7508233" y="1874739"/>
                </a:lnTo>
                <a:lnTo>
                  <a:pt x="6593833" y="1874739"/>
                </a:lnTo>
                <a:close/>
                <a:moveTo>
                  <a:pt x="5638794" y="960303"/>
                </a:moveTo>
                <a:lnTo>
                  <a:pt x="6553193" y="960303"/>
                </a:lnTo>
                <a:lnTo>
                  <a:pt x="6553193" y="1874703"/>
                </a:lnTo>
                <a:lnTo>
                  <a:pt x="5638794" y="1874703"/>
                </a:lnTo>
                <a:close/>
                <a:moveTo>
                  <a:pt x="4683756" y="960267"/>
                </a:moveTo>
                <a:lnTo>
                  <a:pt x="5598154" y="960267"/>
                </a:lnTo>
                <a:lnTo>
                  <a:pt x="5598154" y="1874667"/>
                </a:lnTo>
                <a:lnTo>
                  <a:pt x="4683756" y="1874667"/>
                </a:lnTo>
                <a:close/>
                <a:moveTo>
                  <a:pt x="3728717" y="960231"/>
                </a:moveTo>
                <a:lnTo>
                  <a:pt x="4643115" y="960231"/>
                </a:lnTo>
                <a:lnTo>
                  <a:pt x="4643115" y="1874631"/>
                </a:lnTo>
                <a:lnTo>
                  <a:pt x="3728717" y="1874631"/>
                </a:lnTo>
                <a:close/>
                <a:moveTo>
                  <a:pt x="2773678" y="960195"/>
                </a:moveTo>
                <a:lnTo>
                  <a:pt x="3688077" y="960195"/>
                </a:lnTo>
                <a:lnTo>
                  <a:pt x="3688077" y="1874595"/>
                </a:lnTo>
                <a:lnTo>
                  <a:pt x="2773678" y="1874595"/>
                </a:lnTo>
                <a:close/>
                <a:moveTo>
                  <a:pt x="1818638" y="960159"/>
                </a:moveTo>
                <a:lnTo>
                  <a:pt x="2733039" y="960159"/>
                </a:lnTo>
                <a:lnTo>
                  <a:pt x="2733039" y="1874559"/>
                </a:lnTo>
                <a:lnTo>
                  <a:pt x="1818638" y="1874559"/>
                </a:lnTo>
                <a:close/>
                <a:moveTo>
                  <a:pt x="863599" y="960123"/>
                </a:moveTo>
                <a:lnTo>
                  <a:pt x="1777998" y="960123"/>
                </a:lnTo>
                <a:lnTo>
                  <a:pt x="1777998" y="1874523"/>
                </a:lnTo>
                <a:lnTo>
                  <a:pt x="863599" y="1874523"/>
                </a:lnTo>
                <a:close/>
                <a:moveTo>
                  <a:pt x="0" y="960087"/>
                </a:moveTo>
                <a:lnTo>
                  <a:pt x="822959" y="960087"/>
                </a:lnTo>
                <a:lnTo>
                  <a:pt x="822959" y="1874487"/>
                </a:lnTo>
                <a:lnTo>
                  <a:pt x="0" y="1874487"/>
                </a:lnTo>
                <a:close/>
                <a:moveTo>
                  <a:pt x="11369033" y="396"/>
                </a:moveTo>
                <a:lnTo>
                  <a:pt x="12191993" y="396"/>
                </a:lnTo>
                <a:lnTo>
                  <a:pt x="12191993" y="914796"/>
                </a:lnTo>
                <a:lnTo>
                  <a:pt x="11369033" y="914796"/>
                </a:lnTo>
                <a:close/>
                <a:moveTo>
                  <a:pt x="10413993" y="360"/>
                </a:moveTo>
                <a:lnTo>
                  <a:pt x="11328393" y="360"/>
                </a:lnTo>
                <a:lnTo>
                  <a:pt x="11328393" y="914760"/>
                </a:lnTo>
                <a:lnTo>
                  <a:pt x="10413993" y="914760"/>
                </a:lnTo>
                <a:close/>
                <a:moveTo>
                  <a:pt x="9458953" y="324"/>
                </a:moveTo>
                <a:lnTo>
                  <a:pt x="10373353" y="324"/>
                </a:lnTo>
                <a:lnTo>
                  <a:pt x="10373353" y="914724"/>
                </a:lnTo>
                <a:lnTo>
                  <a:pt x="9458953" y="914724"/>
                </a:lnTo>
                <a:close/>
                <a:moveTo>
                  <a:pt x="8503913" y="288"/>
                </a:moveTo>
                <a:lnTo>
                  <a:pt x="9418313" y="288"/>
                </a:lnTo>
                <a:lnTo>
                  <a:pt x="9418313" y="914688"/>
                </a:lnTo>
                <a:lnTo>
                  <a:pt x="8503913" y="914688"/>
                </a:lnTo>
                <a:close/>
                <a:moveTo>
                  <a:pt x="7548873" y="252"/>
                </a:moveTo>
                <a:lnTo>
                  <a:pt x="8463273" y="252"/>
                </a:lnTo>
                <a:lnTo>
                  <a:pt x="8463273" y="914652"/>
                </a:lnTo>
                <a:lnTo>
                  <a:pt x="7548873" y="914652"/>
                </a:lnTo>
                <a:close/>
                <a:moveTo>
                  <a:pt x="6593833" y="216"/>
                </a:moveTo>
                <a:lnTo>
                  <a:pt x="7508233" y="216"/>
                </a:lnTo>
                <a:lnTo>
                  <a:pt x="7508233" y="914616"/>
                </a:lnTo>
                <a:lnTo>
                  <a:pt x="6593833" y="914616"/>
                </a:lnTo>
                <a:close/>
                <a:moveTo>
                  <a:pt x="5638794" y="180"/>
                </a:moveTo>
                <a:lnTo>
                  <a:pt x="6553193" y="180"/>
                </a:lnTo>
                <a:lnTo>
                  <a:pt x="6553193" y="914580"/>
                </a:lnTo>
                <a:lnTo>
                  <a:pt x="5638794" y="914580"/>
                </a:lnTo>
                <a:close/>
                <a:moveTo>
                  <a:pt x="4683756" y="144"/>
                </a:moveTo>
                <a:lnTo>
                  <a:pt x="5598154" y="144"/>
                </a:lnTo>
                <a:lnTo>
                  <a:pt x="5598154" y="914544"/>
                </a:lnTo>
                <a:lnTo>
                  <a:pt x="4683756" y="914544"/>
                </a:lnTo>
                <a:close/>
                <a:moveTo>
                  <a:pt x="3728717" y="108"/>
                </a:moveTo>
                <a:lnTo>
                  <a:pt x="4643115" y="108"/>
                </a:lnTo>
                <a:lnTo>
                  <a:pt x="4643115" y="914508"/>
                </a:lnTo>
                <a:lnTo>
                  <a:pt x="3728717" y="914508"/>
                </a:lnTo>
                <a:close/>
                <a:moveTo>
                  <a:pt x="2773679" y="72"/>
                </a:moveTo>
                <a:lnTo>
                  <a:pt x="3688077" y="72"/>
                </a:lnTo>
                <a:lnTo>
                  <a:pt x="3688077" y="914472"/>
                </a:lnTo>
                <a:lnTo>
                  <a:pt x="2773679" y="914472"/>
                </a:lnTo>
                <a:close/>
                <a:moveTo>
                  <a:pt x="1818638" y="36"/>
                </a:moveTo>
                <a:lnTo>
                  <a:pt x="2733039" y="36"/>
                </a:lnTo>
                <a:lnTo>
                  <a:pt x="2733039" y="914436"/>
                </a:lnTo>
                <a:lnTo>
                  <a:pt x="1818638" y="914436"/>
                </a:lnTo>
                <a:close/>
                <a:moveTo>
                  <a:pt x="863599" y="0"/>
                </a:moveTo>
                <a:lnTo>
                  <a:pt x="1777998" y="0"/>
                </a:lnTo>
                <a:lnTo>
                  <a:pt x="1777998" y="914400"/>
                </a:lnTo>
                <a:lnTo>
                  <a:pt x="863599" y="914400"/>
                </a:lnTo>
                <a:close/>
                <a:moveTo>
                  <a:pt x="0" y="0"/>
                </a:moveTo>
                <a:lnTo>
                  <a:pt x="822959" y="0"/>
                </a:lnTo>
                <a:lnTo>
                  <a:pt x="822959" y="914364"/>
                </a:lnTo>
                <a:lnTo>
                  <a:pt x="0" y="914364"/>
                </a:lnTo>
                <a:close/>
              </a:path>
            </a:pathLst>
          </a:custGeom>
          <a:solidFill>
            <a:schemeClr val="tx2">
              <a:lumMod val="85000"/>
            </a:schemeClr>
          </a:solidFill>
        </p:spPr>
        <p:txBody>
          <a:bodyPr wrap="square" anchor="ctr" anchorCtr="0">
            <a:noAutofit/>
          </a:bodyPr>
          <a:lstStyle>
            <a:lvl1pPr algn="ctr">
              <a:defRPr/>
            </a:lvl1pPr>
          </a:lstStyle>
          <a:p>
            <a:r>
              <a:rPr lang="en-US" dirty="0"/>
              <a:t>Click icon to add picture</a:t>
            </a:r>
          </a:p>
        </p:txBody>
      </p:sp>
    </p:spTree>
    <p:extLst>
      <p:ext uri="{BB962C8B-B14F-4D97-AF65-F5344CB8AC3E}">
        <p14:creationId xmlns:p14="http://schemas.microsoft.com/office/powerpoint/2010/main" val="191644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9/30/2025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405281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9/30/2025</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369017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9/30/2025</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300641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9/30/2025</a:t>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60546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9/30/2025</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40079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9/30/2025</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377204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9/30/2025</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269291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9F074D62-E878-4945-B784-3A3084409914}" type="datetimeFigureOut">
              <a:rPr lang="en-US" smtClean="0"/>
              <a:t>9/30/2025</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5FEE28-8787-1240-8652-C2AC9A7C7FE8}" type="slidenum">
              <a:rPr lang="en-US" smtClean="0"/>
              <a:t>‹#›</a:t>
            </a:fld>
            <a:endParaRPr lang="en-US"/>
          </a:p>
        </p:txBody>
      </p:sp>
    </p:spTree>
    <p:extLst>
      <p:ext uri="{BB962C8B-B14F-4D97-AF65-F5344CB8AC3E}">
        <p14:creationId xmlns:p14="http://schemas.microsoft.com/office/powerpoint/2010/main" val="389312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327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black and white cover with text&#10;&#10;AI-generated content may be incorrect.">
            <a:extLst>
              <a:ext uri="{FF2B5EF4-FFF2-40B4-BE49-F238E27FC236}">
                <a16:creationId xmlns:a16="http://schemas.microsoft.com/office/drawing/2014/main" id="{21C209EB-99BA-FEA9-192A-432602ABB6EB}"/>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EBC2FB26-6531-E3F6-6169-7AF6D4EE8C5F}"/>
              </a:ext>
            </a:extLst>
          </p:cNvPr>
          <p:cNvSpPr txBox="1"/>
          <p:nvPr/>
        </p:nvSpPr>
        <p:spPr>
          <a:xfrm>
            <a:off x="370937" y="2355011"/>
            <a:ext cx="5053118" cy="83099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Considerations and Recommendations for Prescribing Exercise and Designing Physical Activity Programs for People with Disabilities</a:t>
            </a:r>
          </a:p>
        </p:txBody>
      </p:sp>
      <p:sp>
        <p:nvSpPr>
          <p:cNvPr id="2" name="TextBox 1">
            <a:extLst>
              <a:ext uri="{FF2B5EF4-FFF2-40B4-BE49-F238E27FC236}">
                <a16:creationId xmlns:a16="http://schemas.microsoft.com/office/drawing/2014/main" id="{6A7F8350-5254-2004-5D66-397B355C0A5F}"/>
              </a:ext>
            </a:extLst>
          </p:cNvPr>
          <p:cNvSpPr txBox="1"/>
          <p:nvPr/>
        </p:nvSpPr>
        <p:spPr>
          <a:xfrm>
            <a:off x="370937" y="3312543"/>
            <a:ext cx="4028534" cy="523220"/>
          </a:xfrm>
          <a:prstGeom prst="rect">
            <a:avLst/>
          </a:prstGeom>
          <a:noFill/>
        </p:spPr>
        <p:txBody>
          <a:bodyPr wrap="square" lIns="91440" tIns="45720" rIns="91440" bIns="45720" rtlCol="0" anchor="t">
            <a:spAutoFit/>
          </a:bodyPr>
          <a:lstStyle/>
          <a:p>
            <a:r>
              <a:rPr lang="en-US" sz="1400" b="1" dirty="0">
                <a:latin typeface="Arial"/>
                <a:cs typeface="Arial"/>
              </a:rPr>
              <a:t>Expert Consensus Statement for the American College of Sports Medicine</a:t>
            </a:r>
          </a:p>
        </p:txBody>
      </p:sp>
    </p:spTree>
    <p:extLst>
      <p:ext uri="{BB962C8B-B14F-4D97-AF65-F5344CB8AC3E}">
        <p14:creationId xmlns:p14="http://schemas.microsoft.com/office/powerpoint/2010/main" val="363968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network&#10;&#10;AI-generated content may be incorrect.">
            <a:extLst>
              <a:ext uri="{FF2B5EF4-FFF2-40B4-BE49-F238E27FC236}">
                <a16:creationId xmlns:a16="http://schemas.microsoft.com/office/drawing/2014/main" id="{EF1592E6-8EA6-A663-5688-770EFFA930C7}"/>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24E968E5-025B-8A6C-C924-25C43F63A606}"/>
              </a:ext>
            </a:extLst>
          </p:cNvPr>
          <p:cNvSpPr txBox="1"/>
          <p:nvPr/>
        </p:nvSpPr>
        <p:spPr>
          <a:xfrm>
            <a:off x="0" y="351602"/>
            <a:ext cx="9144000" cy="369332"/>
          </a:xfrm>
          <a:prstGeom prst="rect">
            <a:avLst/>
          </a:prstGeom>
          <a:noFill/>
        </p:spPr>
        <p:txBody>
          <a:bodyPr wrap="square" rtlCol="0">
            <a:spAutoFit/>
          </a:bodyPr>
          <a:lstStyle/>
          <a:p>
            <a:pPr algn="ctr"/>
            <a:r>
              <a:rPr lang="en-US" b="1" kern="100" dirty="0">
                <a:latin typeface="Arial" panose="020B0604020202020204" pitchFamily="34" charset="0"/>
                <a:ea typeface="Aptos" panose="020B0004020202020204" pitchFamily="34" charset="0"/>
                <a:cs typeface="Arial" panose="020B0604020202020204" pitchFamily="34" charset="0"/>
              </a:rPr>
              <a:t>Guidance for Positive Interactions</a:t>
            </a:r>
            <a:endParaRPr lang="en-US"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4133D8B4-DC59-E326-FE7F-6FBBA9E36D9E}"/>
              </a:ext>
            </a:extLst>
          </p:cNvPr>
          <p:cNvGrpSpPr/>
          <p:nvPr/>
        </p:nvGrpSpPr>
        <p:grpSpPr>
          <a:xfrm>
            <a:off x="739212" y="1004965"/>
            <a:ext cx="598700" cy="2464741"/>
            <a:chOff x="739212" y="1004965"/>
            <a:chExt cx="598700" cy="2464741"/>
          </a:xfrm>
        </p:grpSpPr>
        <p:pic>
          <p:nvPicPr>
            <p:cNvPr id="7" name="Picture 6">
              <a:extLst>
                <a:ext uri="{FF2B5EF4-FFF2-40B4-BE49-F238E27FC236}">
                  <a16:creationId xmlns:a16="http://schemas.microsoft.com/office/drawing/2014/main" id="{2A8E1BA0-CD17-E739-F666-F2E9862376A0}"/>
                </a:ext>
              </a:extLst>
            </p:cNvPr>
            <p:cNvPicPr>
              <a:picLocks noChangeAspect="1"/>
            </p:cNvPicPr>
            <p:nvPr/>
          </p:nvPicPr>
          <p:blipFill>
            <a:blip r:embed="rId3"/>
            <a:stretch>
              <a:fillRect/>
            </a:stretch>
          </p:blipFill>
          <p:spPr>
            <a:xfrm>
              <a:off x="739212" y="1004965"/>
              <a:ext cx="598700" cy="596438"/>
            </a:xfrm>
            <a:prstGeom prst="rect">
              <a:avLst/>
            </a:prstGeom>
          </p:spPr>
        </p:pic>
        <p:pic>
          <p:nvPicPr>
            <p:cNvPr id="8" name="Picture 7">
              <a:extLst>
                <a:ext uri="{FF2B5EF4-FFF2-40B4-BE49-F238E27FC236}">
                  <a16:creationId xmlns:a16="http://schemas.microsoft.com/office/drawing/2014/main" id="{8CDBA0B1-0BA4-D5B5-AC45-B0E589CA2949}"/>
                </a:ext>
              </a:extLst>
            </p:cNvPr>
            <p:cNvPicPr>
              <a:picLocks noChangeAspect="1"/>
            </p:cNvPicPr>
            <p:nvPr/>
          </p:nvPicPr>
          <p:blipFill>
            <a:blip r:embed="rId3"/>
            <a:stretch>
              <a:fillRect/>
            </a:stretch>
          </p:blipFill>
          <p:spPr>
            <a:xfrm>
              <a:off x="739212" y="1939116"/>
              <a:ext cx="598700" cy="596438"/>
            </a:xfrm>
            <a:prstGeom prst="rect">
              <a:avLst/>
            </a:prstGeom>
          </p:spPr>
        </p:pic>
        <p:pic>
          <p:nvPicPr>
            <p:cNvPr id="9" name="Picture 8">
              <a:extLst>
                <a:ext uri="{FF2B5EF4-FFF2-40B4-BE49-F238E27FC236}">
                  <a16:creationId xmlns:a16="http://schemas.microsoft.com/office/drawing/2014/main" id="{D3A34D75-7D2F-512E-DD89-F849964CC103}"/>
                </a:ext>
              </a:extLst>
            </p:cNvPr>
            <p:cNvPicPr>
              <a:picLocks noChangeAspect="1"/>
            </p:cNvPicPr>
            <p:nvPr/>
          </p:nvPicPr>
          <p:blipFill>
            <a:blip r:embed="rId3"/>
            <a:stretch>
              <a:fillRect/>
            </a:stretch>
          </p:blipFill>
          <p:spPr>
            <a:xfrm>
              <a:off x="739212" y="2873268"/>
              <a:ext cx="598700" cy="596438"/>
            </a:xfrm>
            <a:prstGeom prst="rect">
              <a:avLst/>
            </a:prstGeom>
          </p:spPr>
        </p:pic>
      </p:grpSp>
      <p:pic>
        <p:nvPicPr>
          <p:cNvPr id="12" name="Picture 11">
            <a:extLst>
              <a:ext uri="{FF2B5EF4-FFF2-40B4-BE49-F238E27FC236}">
                <a16:creationId xmlns:a16="http://schemas.microsoft.com/office/drawing/2014/main" id="{FF02FB0C-B377-4CFB-BF53-5184E42E2086}"/>
              </a:ext>
            </a:extLst>
          </p:cNvPr>
          <p:cNvPicPr>
            <a:picLocks noChangeAspect="1"/>
          </p:cNvPicPr>
          <p:nvPr/>
        </p:nvPicPr>
        <p:blipFill>
          <a:blip r:embed="rId3"/>
          <a:stretch>
            <a:fillRect/>
          </a:stretch>
        </p:blipFill>
        <p:spPr>
          <a:xfrm>
            <a:off x="5232619" y="1004965"/>
            <a:ext cx="598700" cy="596438"/>
          </a:xfrm>
          <a:prstGeom prst="rect">
            <a:avLst/>
          </a:prstGeom>
        </p:spPr>
      </p:pic>
      <p:pic>
        <p:nvPicPr>
          <p:cNvPr id="13" name="Picture 12">
            <a:extLst>
              <a:ext uri="{FF2B5EF4-FFF2-40B4-BE49-F238E27FC236}">
                <a16:creationId xmlns:a16="http://schemas.microsoft.com/office/drawing/2014/main" id="{E2318B21-203A-E74D-6CF1-08494DF475AE}"/>
              </a:ext>
            </a:extLst>
          </p:cNvPr>
          <p:cNvPicPr>
            <a:picLocks noChangeAspect="1"/>
          </p:cNvPicPr>
          <p:nvPr/>
        </p:nvPicPr>
        <p:blipFill>
          <a:blip r:embed="rId3"/>
          <a:stretch>
            <a:fillRect/>
          </a:stretch>
        </p:blipFill>
        <p:spPr>
          <a:xfrm>
            <a:off x="5232619" y="1939116"/>
            <a:ext cx="598700" cy="596438"/>
          </a:xfrm>
          <a:prstGeom prst="rect">
            <a:avLst/>
          </a:prstGeom>
        </p:spPr>
      </p:pic>
      <p:sp>
        <p:nvSpPr>
          <p:cNvPr id="15" name="TextBox 14">
            <a:extLst>
              <a:ext uri="{FF2B5EF4-FFF2-40B4-BE49-F238E27FC236}">
                <a16:creationId xmlns:a16="http://schemas.microsoft.com/office/drawing/2014/main" id="{E3EB7F46-C9F0-7718-138F-8525C12C8996}"/>
              </a:ext>
            </a:extLst>
          </p:cNvPr>
          <p:cNvSpPr txBox="1"/>
          <p:nvPr/>
        </p:nvSpPr>
        <p:spPr>
          <a:xfrm>
            <a:off x="1463040" y="918647"/>
            <a:ext cx="310896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Respecting Identity &amp; Preferences</a:t>
            </a:r>
          </a:p>
        </p:txBody>
      </p:sp>
      <p:sp>
        <p:nvSpPr>
          <p:cNvPr id="16" name="TextBox 15">
            <a:extLst>
              <a:ext uri="{FF2B5EF4-FFF2-40B4-BE49-F238E27FC236}">
                <a16:creationId xmlns:a16="http://schemas.microsoft.com/office/drawing/2014/main" id="{53C8D52E-AEFF-5D00-2A59-302D3A6069D7}"/>
              </a:ext>
            </a:extLst>
          </p:cNvPr>
          <p:cNvSpPr txBox="1"/>
          <p:nvPr/>
        </p:nvSpPr>
        <p:spPr>
          <a:xfrm>
            <a:off x="1463040" y="1939116"/>
            <a:ext cx="310896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Learning &amp; Understanding</a:t>
            </a:r>
          </a:p>
        </p:txBody>
      </p:sp>
      <p:sp>
        <p:nvSpPr>
          <p:cNvPr id="17" name="TextBox 16">
            <a:extLst>
              <a:ext uri="{FF2B5EF4-FFF2-40B4-BE49-F238E27FC236}">
                <a16:creationId xmlns:a16="http://schemas.microsoft.com/office/drawing/2014/main" id="{74F898C8-E5DA-B48A-97A7-445EAC698D27}"/>
              </a:ext>
            </a:extLst>
          </p:cNvPr>
          <p:cNvSpPr txBox="1"/>
          <p:nvPr/>
        </p:nvSpPr>
        <p:spPr>
          <a:xfrm>
            <a:off x="1463039" y="2805696"/>
            <a:ext cx="3301465"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Creating a Supportive Environment</a:t>
            </a:r>
          </a:p>
        </p:txBody>
      </p:sp>
      <p:sp>
        <p:nvSpPr>
          <p:cNvPr id="18" name="TextBox 17">
            <a:extLst>
              <a:ext uri="{FF2B5EF4-FFF2-40B4-BE49-F238E27FC236}">
                <a16:creationId xmlns:a16="http://schemas.microsoft.com/office/drawing/2014/main" id="{62EE10F9-07D7-887A-0769-2390D786CBD1}"/>
              </a:ext>
            </a:extLst>
          </p:cNvPr>
          <p:cNvSpPr txBox="1"/>
          <p:nvPr/>
        </p:nvSpPr>
        <p:spPr>
          <a:xfrm>
            <a:off x="6131294" y="918646"/>
            <a:ext cx="231968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Recognizing Individuality</a:t>
            </a:r>
          </a:p>
        </p:txBody>
      </p:sp>
      <p:sp>
        <p:nvSpPr>
          <p:cNvPr id="19" name="TextBox 18">
            <a:extLst>
              <a:ext uri="{FF2B5EF4-FFF2-40B4-BE49-F238E27FC236}">
                <a16:creationId xmlns:a16="http://schemas.microsoft.com/office/drawing/2014/main" id="{3235F85C-8B85-D0C7-02BF-D1E7AFAEE877}"/>
              </a:ext>
            </a:extLst>
          </p:cNvPr>
          <p:cNvSpPr txBox="1"/>
          <p:nvPr/>
        </p:nvSpPr>
        <p:spPr>
          <a:xfrm>
            <a:off x="6147019" y="1929558"/>
            <a:ext cx="261197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Communication &amp; Structure</a:t>
            </a:r>
          </a:p>
        </p:txBody>
      </p:sp>
      <p:sp>
        <p:nvSpPr>
          <p:cNvPr id="20" name="TextBox 19">
            <a:extLst>
              <a:ext uri="{FF2B5EF4-FFF2-40B4-BE49-F238E27FC236}">
                <a16:creationId xmlns:a16="http://schemas.microsoft.com/office/drawing/2014/main" id="{F0B12901-111E-B809-918E-D92ECAA2C9B0}"/>
              </a:ext>
            </a:extLst>
          </p:cNvPr>
          <p:cNvSpPr txBox="1"/>
          <p:nvPr/>
        </p:nvSpPr>
        <p:spPr>
          <a:xfrm>
            <a:off x="1463039" y="1198049"/>
            <a:ext cx="310896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Ask if the individual prefers person-first or identity-first language and their activity preferences.</a:t>
            </a:r>
          </a:p>
        </p:txBody>
      </p:sp>
      <p:sp>
        <p:nvSpPr>
          <p:cNvPr id="21" name="TextBox 20">
            <a:extLst>
              <a:ext uri="{FF2B5EF4-FFF2-40B4-BE49-F238E27FC236}">
                <a16:creationId xmlns:a16="http://schemas.microsoft.com/office/drawing/2014/main" id="{5EAF25C1-DB86-FACE-57E0-D1870D07087F}"/>
              </a:ext>
            </a:extLst>
          </p:cNvPr>
          <p:cNvSpPr txBox="1"/>
          <p:nvPr/>
        </p:nvSpPr>
        <p:spPr>
          <a:xfrm>
            <a:off x="1463038" y="2204933"/>
            <a:ext cx="338456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Educate yourself on the person’s disability and discuss needs and wants with the individual.</a:t>
            </a:r>
          </a:p>
        </p:txBody>
      </p:sp>
      <p:sp>
        <p:nvSpPr>
          <p:cNvPr id="22" name="TextBox 21">
            <a:extLst>
              <a:ext uri="{FF2B5EF4-FFF2-40B4-BE49-F238E27FC236}">
                <a16:creationId xmlns:a16="http://schemas.microsoft.com/office/drawing/2014/main" id="{9248F4CD-900C-3522-05F0-D6FFE3523668}"/>
              </a:ext>
            </a:extLst>
          </p:cNvPr>
          <p:cNvSpPr txBox="1"/>
          <p:nvPr/>
        </p:nvSpPr>
        <p:spPr>
          <a:xfrm>
            <a:off x="1463037" y="3097546"/>
            <a:ext cx="3657603"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Create a safe space that allows the person to share information, developing patience and remaining supportive of the individual’s progression.</a:t>
            </a:r>
          </a:p>
        </p:txBody>
      </p:sp>
      <p:sp>
        <p:nvSpPr>
          <p:cNvPr id="23" name="TextBox 22">
            <a:extLst>
              <a:ext uri="{FF2B5EF4-FFF2-40B4-BE49-F238E27FC236}">
                <a16:creationId xmlns:a16="http://schemas.microsoft.com/office/drawing/2014/main" id="{3DB5B602-EA7F-E7F3-8E98-F0968FDE32BF}"/>
              </a:ext>
            </a:extLst>
          </p:cNvPr>
          <p:cNvSpPr txBox="1"/>
          <p:nvPr/>
        </p:nvSpPr>
        <p:spPr>
          <a:xfrm>
            <a:off x="6147019" y="1239103"/>
            <a:ext cx="2688973"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Understand that every individual has different ways of managing and living with their disability.</a:t>
            </a:r>
          </a:p>
        </p:txBody>
      </p:sp>
      <p:sp>
        <p:nvSpPr>
          <p:cNvPr id="24" name="TextBox 23">
            <a:extLst>
              <a:ext uri="{FF2B5EF4-FFF2-40B4-BE49-F238E27FC236}">
                <a16:creationId xmlns:a16="http://schemas.microsoft.com/office/drawing/2014/main" id="{5611D982-43E8-E6DF-8E59-CBE7891A5837}"/>
              </a:ext>
            </a:extLst>
          </p:cNvPr>
          <p:cNvSpPr txBox="1"/>
          <p:nvPr/>
        </p:nvSpPr>
        <p:spPr>
          <a:xfrm>
            <a:off x="6147019" y="2204933"/>
            <a:ext cx="2688973"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Develop routines to keep a consistent structure, adopting different communication methods for individuals with diverse needs.</a:t>
            </a:r>
          </a:p>
        </p:txBody>
      </p:sp>
    </p:spTree>
    <p:extLst>
      <p:ext uri="{BB962C8B-B14F-4D97-AF65-F5344CB8AC3E}">
        <p14:creationId xmlns:p14="http://schemas.microsoft.com/office/powerpoint/2010/main" val="43138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CC5DD-799E-DE73-CF9C-DEFD9D8A6FA9}"/>
            </a:ext>
          </a:extLst>
        </p:cNvPr>
        <p:cNvGrpSpPr/>
        <p:nvPr/>
      </p:nvGrpSpPr>
      <p:grpSpPr>
        <a:xfrm>
          <a:off x="0" y="0"/>
          <a:ext cx="0" cy="0"/>
          <a:chOff x="0" y="0"/>
          <a:chExt cx="0" cy="0"/>
        </a:xfrm>
      </p:grpSpPr>
      <p:pic>
        <p:nvPicPr>
          <p:cNvPr id="5" name="Picture 4" descr="A close-up of a network&#10;&#10;AI-generated content may be incorrect.">
            <a:extLst>
              <a:ext uri="{FF2B5EF4-FFF2-40B4-BE49-F238E27FC236}">
                <a16:creationId xmlns:a16="http://schemas.microsoft.com/office/drawing/2014/main" id="{601C5A6C-BD40-3CB4-A9CC-F164EF997C03}"/>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2325AA72-2552-51A4-05E0-27320271E8D9}"/>
              </a:ext>
            </a:extLst>
          </p:cNvPr>
          <p:cNvSpPr txBox="1"/>
          <p:nvPr/>
        </p:nvSpPr>
        <p:spPr>
          <a:xfrm>
            <a:off x="450375" y="140315"/>
            <a:ext cx="8547851" cy="6186309"/>
          </a:xfrm>
          <a:prstGeom prst="rect">
            <a:avLst/>
          </a:prstGeom>
          <a:noFill/>
        </p:spPr>
        <p:txBody>
          <a:bodyPr wrap="square" numCol="2" rtlCol="0">
            <a:spAutoFit/>
          </a:bodyPr>
          <a:lstStyle/>
          <a:p>
            <a:r>
              <a:rPr lang="en-US" b="1" dirty="0">
                <a:latin typeface="Arial" panose="020B0604020202020204" pitchFamily="34" charset="0"/>
                <a:ea typeface="+mn-lt"/>
                <a:cs typeface="Arial" panose="020B0604020202020204" pitchFamily="34" charset="0"/>
              </a:rPr>
              <a:t>Acknowledgements</a:t>
            </a:r>
          </a:p>
          <a:p>
            <a:endParaRPr lang="en-US" sz="1600" b="1" kern="100" dirty="0">
              <a:latin typeface="Arial" panose="020B0604020202020204" pitchFamily="34" charset="0"/>
              <a:ea typeface="+mn-lt"/>
              <a:cs typeface="Arial" panose="020B0604020202020204" pitchFamily="34" charset="0"/>
            </a:endParaRPr>
          </a:p>
          <a:p>
            <a:r>
              <a:rPr lang="en-US" sz="1600" kern="100" dirty="0">
                <a:latin typeface="Arial" panose="020B0604020202020204" pitchFamily="34" charset="0"/>
                <a:cs typeface="Arial" panose="020B0604020202020204" pitchFamily="34" charset="0"/>
              </a:rPr>
              <a:t>This slide deck was created by the ACSM Evidence Base Practice Committee in collaboration with the authors.</a:t>
            </a:r>
          </a:p>
          <a:p>
            <a:endParaRPr lang="en-US" kern="100" dirty="0">
              <a:latin typeface="Arial" panose="020B0604020202020204" pitchFamily="34" charset="0"/>
              <a:cs typeface="Arial" panose="020B0604020202020204" pitchFamily="34" charset="0"/>
            </a:endParaRPr>
          </a:p>
          <a:p>
            <a:pPr>
              <a:buClr>
                <a:srgbClr val="7030A0"/>
              </a:buClr>
            </a:pPr>
            <a:r>
              <a:rPr lang="en-US" sz="1600" b="1" u="sng" kern="100" dirty="0">
                <a:latin typeface="Arial" panose="020B0604020202020204" pitchFamily="34" charset="0"/>
                <a:cs typeface="Arial" panose="020B0604020202020204" pitchFamily="34" charset="0"/>
              </a:rPr>
              <a:t>Authors</a:t>
            </a:r>
            <a:r>
              <a:rPr lang="en-US" sz="1600" kern="100" dirty="0">
                <a:latin typeface="Arial" panose="020B0604020202020204" pitchFamily="34" charset="0"/>
                <a:cs typeface="Arial" panose="020B0604020202020204" pitchFamily="34" charset="0"/>
              </a:rPr>
              <a:t>					</a:t>
            </a:r>
            <a:endParaRPr lang="en-US" sz="1600" b="1" u="sng" kern="100" dirty="0">
              <a:latin typeface="Arial" panose="020B0604020202020204" pitchFamily="34" charset="0"/>
              <a:cs typeface="Arial" panose="020B0604020202020204" pitchFamily="34" charset="0"/>
            </a:endParaRPr>
          </a:p>
          <a:p>
            <a:pPr marL="285750" indent="-285750">
              <a:buClr>
                <a:srgbClr val="7030A0"/>
              </a:buClr>
              <a:buFont typeface="Wingdings" panose="05000000000000000000" pitchFamily="2" charset="2"/>
              <a:buChar char="v"/>
            </a:pPr>
            <a:r>
              <a:rPr lang="it-IT" sz="1400" kern="100" dirty="0">
                <a:latin typeface="Arial" panose="020B0604020202020204" pitchFamily="34" charset="0"/>
                <a:cs typeface="Arial" panose="020B0604020202020204" pitchFamily="34" charset="0"/>
              </a:rPr>
              <a:t>Kathleen A. Marin Ginis, PhD</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Stephanie Tow, MD</a:t>
            </a:r>
          </a:p>
          <a:p>
            <a:pPr marL="285750" indent="-285750">
              <a:buClr>
                <a:srgbClr val="7030A0"/>
              </a:buClr>
              <a:buFont typeface="Wingdings" panose="05000000000000000000" pitchFamily="2" charset="2"/>
              <a:buChar char="v"/>
            </a:pPr>
            <a:r>
              <a:rPr lang="de-DE" sz="1400" kern="100" dirty="0">
                <a:latin typeface="Arial" panose="020B0604020202020204" pitchFamily="34" charset="0"/>
                <a:cs typeface="Arial" panose="020B0604020202020204" pitchFamily="34" charset="0"/>
              </a:rPr>
              <a:t>Kerri Morgan, PhD	</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Cheri A. </a:t>
            </a:r>
            <a:r>
              <a:rPr lang="en-US" sz="1400" kern="100" dirty="0" err="1">
                <a:latin typeface="Arial" panose="020B0604020202020204" pitchFamily="34" charset="0"/>
                <a:cs typeface="Arial" panose="020B0604020202020204" pitchFamily="34" charset="0"/>
              </a:rPr>
              <a:t>Blauwet</a:t>
            </a:r>
            <a:r>
              <a:rPr lang="en-US" sz="1400" kern="100" dirty="0">
                <a:latin typeface="Arial" panose="020B0604020202020204" pitchFamily="34" charset="0"/>
                <a:cs typeface="Arial" panose="020B0604020202020204" pitchFamily="34" charset="0"/>
              </a:rPr>
              <a:t>, MD	</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Benajmin D. Boudreaux, PhD</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Bo </a:t>
            </a:r>
            <a:r>
              <a:rPr lang="en-US" sz="1400" kern="100" dirty="0" err="1">
                <a:latin typeface="Arial" panose="020B0604020202020204" pitchFamily="34" charset="0"/>
                <a:cs typeface="Arial" panose="020B0604020202020204" pitchFamily="34" charset="0"/>
              </a:rPr>
              <a:t>Fernhall</a:t>
            </a:r>
            <a:r>
              <a:rPr lang="en-US" sz="1400" kern="100" dirty="0">
                <a:latin typeface="Arial" panose="020B0604020202020204" pitchFamily="34" charset="0"/>
                <a:cs typeface="Arial" panose="020B0604020202020204" pitchFamily="34" charset="0"/>
              </a:rPr>
              <a:t>, PhD</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Janet Hauck, PhD</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David Legg, PhD</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Lauren Ptomey, PhD</a:t>
            </a:r>
          </a:p>
          <a:p>
            <a:pPr>
              <a:buClr>
                <a:srgbClr val="7030A0"/>
              </a:buClr>
            </a:pPr>
            <a:r>
              <a:rPr lang="en-US" sz="1400" kern="100" dirty="0">
                <a:latin typeface="Arial" panose="020B0604020202020204" pitchFamily="34" charset="0"/>
                <a:cs typeface="Arial" panose="020B0604020202020204" pitchFamily="34" charset="0"/>
              </a:rPr>
              <a:t>	</a:t>
            </a:r>
          </a:p>
          <a:p>
            <a:pPr>
              <a:buClr>
                <a:srgbClr val="7030A0"/>
              </a:buClr>
            </a:pPr>
            <a:endParaRPr lang="en-US" sz="1400" kern="100" dirty="0">
              <a:latin typeface="Arial" panose="020B0604020202020204" pitchFamily="34" charset="0"/>
              <a:cs typeface="Arial" panose="020B0604020202020204" pitchFamily="34" charset="0"/>
            </a:endParaRPr>
          </a:p>
          <a:p>
            <a:pPr>
              <a:buClr>
                <a:srgbClr val="7030A0"/>
              </a:buClr>
            </a:pPr>
            <a:endParaRPr lang="en-US" sz="1400" kern="100" dirty="0">
              <a:latin typeface="Arial" panose="020B0604020202020204" pitchFamily="34" charset="0"/>
              <a:cs typeface="Arial" panose="020B0604020202020204" pitchFamily="34" charset="0"/>
            </a:endParaRPr>
          </a:p>
          <a:p>
            <a:pPr>
              <a:buClr>
                <a:srgbClr val="7030A0"/>
              </a:buClr>
            </a:pPr>
            <a:endParaRPr lang="en-US" sz="1400" kern="100" dirty="0">
              <a:latin typeface="Arial" panose="020B0604020202020204" pitchFamily="34" charset="0"/>
              <a:cs typeface="Arial" panose="020B0604020202020204" pitchFamily="34" charset="0"/>
            </a:endParaRPr>
          </a:p>
          <a:p>
            <a:pPr>
              <a:buClr>
                <a:srgbClr val="7030A0"/>
              </a:buClr>
            </a:pPr>
            <a:endParaRPr lang="en-US" sz="1400" kern="100" dirty="0">
              <a:latin typeface="Arial" panose="020B0604020202020204" pitchFamily="34" charset="0"/>
              <a:cs typeface="Arial" panose="020B0604020202020204" pitchFamily="34" charset="0"/>
            </a:endParaRPr>
          </a:p>
          <a:p>
            <a:pPr>
              <a:buClr>
                <a:srgbClr val="7030A0"/>
              </a:buClr>
            </a:pPr>
            <a:endParaRPr lang="en-US" sz="1400" kern="100" dirty="0">
              <a:latin typeface="Arial" panose="020B0604020202020204" pitchFamily="34" charset="0"/>
              <a:cs typeface="Arial" panose="020B0604020202020204" pitchFamily="34" charset="0"/>
            </a:endParaRPr>
          </a:p>
          <a:p>
            <a:pPr>
              <a:buClr>
                <a:srgbClr val="7030A0"/>
              </a:buClr>
            </a:pPr>
            <a:endParaRPr lang="en-US" sz="1400" kern="100" dirty="0">
              <a:latin typeface="Arial" panose="020B0604020202020204" pitchFamily="34" charset="0"/>
              <a:cs typeface="Arial" panose="020B0604020202020204" pitchFamily="34" charset="0"/>
            </a:endParaRPr>
          </a:p>
          <a:p>
            <a:pPr>
              <a:buClr>
                <a:srgbClr val="7030A0"/>
              </a:buClr>
            </a:pPr>
            <a:endParaRPr lang="en-US" sz="1400" kern="100" dirty="0">
              <a:latin typeface="Arial" panose="020B0604020202020204" pitchFamily="34" charset="0"/>
              <a:cs typeface="Arial" panose="020B0604020202020204" pitchFamily="34" charset="0"/>
            </a:endParaRPr>
          </a:p>
          <a:p>
            <a:pPr>
              <a:buClr>
                <a:srgbClr val="7030A0"/>
              </a:buClr>
            </a:pPr>
            <a:endParaRPr lang="en-US" sz="1400" kern="100" dirty="0">
              <a:latin typeface="Arial" panose="020B0604020202020204" pitchFamily="34" charset="0"/>
              <a:cs typeface="Arial" panose="020B0604020202020204" pitchFamily="34" charset="0"/>
            </a:endParaRPr>
          </a:p>
          <a:p>
            <a:pPr>
              <a:buClr>
                <a:srgbClr val="7030A0"/>
              </a:buClr>
            </a:pPr>
            <a:endParaRPr lang="en-US" sz="1400" kern="100" dirty="0">
              <a:latin typeface="Arial" panose="020B0604020202020204" pitchFamily="34" charset="0"/>
              <a:cs typeface="Arial" panose="020B0604020202020204" pitchFamily="34" charset="0"/>
            </a:endParaRPr>
          </a:p>
          <a:p>
            <a:pPr>
              <a:buClr>
                <a:srgbClr val="7030A0"/>
              </a:buClr>
            </a:pPr>
            <a:endParaRPr lang="en-US" sz="1400" kern="100" dirty="0">
              <a:latin typeface="Arial" panose="020B0604020202020204" pitchFamily="34" charset="0"/>
              <a:cs typeface="Arial" panose="020B0604020202020204" pitchFamily="34" charset="0"/>
            </a:endParaRPr>
          </a:p>
          <a:p>
            <a:pPr>
              <a:buClr>
                <a:srgbClr val="7030A0"/>
              </a:buClr>
            </a:pPr>
            <a:r>
              <a:rPr lang="en-US" sz="1400" kern="100" dirty="0">
                <a:latin typeface="Arial" panose="020B0604020202020204" pitchFamily="34" charset="0"/>
                <a:cs typeface="Arial" panose="020B0604020202020204" pitchFamily="34" charset="0"/>
              </a:rPr>
              <a:t>			</a:t>
            </a:r>
          </a:p>
          <a:p>
            <a:pPr>
              <a:buClr>
                <a:srgbClr val="7030A0"/>
              </a:buClr>
            </a:pPr>
            <a:endParaRPr lang="en-US" sz="1400" b="1" u="sng" kern="100" dirty="0">
              <a:latin typeface="Arial" panose="020B0604020202020204" pitchFamily="34" charset="0"/>
              <a:cs typeface="Arial" panose="020B0604020202020204" pitchFamily="34" charset="0"/>
            </a:endParaRPr>
          </a:p>
          <a:p>
            <a:pPr>
              <a:buClr>
                <a:srgbClr val="7030A0"/>
              </a:buClr>
            </a:pPr>
            <a:endParaRPr lang="en-US" sz="1600" b="1" u="sng" kern="100" dirty="0">
              <a:latin typeface="Arial" panose="020B0604020202020204" pitchFamily="34" charset="0"/>
              <a:cs typeface="Arial" panose="020B0604020202020204" pitchFamily="34" charset="0"/>
            </a:endParaRPr>
          </a:p>
          <a:p>
            <a:pPr>
              <a:buClr>
                <a:srgbClr val="7030A0"/>
              </a:buClr>
            </a:pPr>
            <a:r>
              <a:rPr lang="en-US" sz="1600" b="1" u="sng" kern="100" dirty="0">
                <a:latin typeface="Arial" panose="020B0604020202020204" pitchFamily="34" charset="0"/>
                <a:cs typeface="Arial" panose="020B0604020202020204" pitchFamily="34" charset="0"/>
              </a:rPr>
              <a:t>EBP Committee</a:t>
            </a:r>
            <a:r>
              <a:rPr lang="en-US" sz="1400" kern="100" dirty="0">
                <a:latin typeface="Arial" panose="020B0604020202020204" pitchFamily="34" charset="0"/>
                <a:cs typeface="Arial" panose="020B0604020202020204" pitchFamily="34" charset="0"/>
              </a:rPr>
              <a:t>	</a:t>
            </a:r>
            <a:r>
              <a:rPr lang="it-IT" sz="1400" kern="100" dirty="0">
                <a:latin typeface="Arial" panose="020B0604020202020204" pitchFamily="34" charset="0"/>
                <a:cs typeface="Arial" panose="020B0604020202020204" pitchFamily="34" charset="0"/>
              </a:rPr>
              <a:t>				</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Brian Andonian, M.D.				</a:t>
            </a:r>
          </a:p>
          <a:p>
            <a:pPr marL="285750" indent="-285750">
              <a:buClr>
                <a:srgbClr val="7030A0"/>
              </a:buClr>
              <a:buFont typeface="Wingdings" panose="05000000000000000000" pitchFamily="2" charset="2"/>
              <a:buChar char="v"/>
            </a:pPr>
            <a:r>
              <a:rPr lang="de-DE" sz="1400" kern="100" dirty="0">
                <a:latin typeface="Arial" panose="020B0604020202020204" pitchFamily="34" charset="0"/>
                <a:cs typeface="Arial" panose="020B0604020202020204" pitchFamily="34" charset="0"/>
              </a:rPr>
              <a:t>Christian E. Behrens, Jr., Ph.D.	</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Chris Connolly, Ph.D., FACSM. </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Christina Anne Day, M.S.N</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Brian Helsel, Ph.D., C.S.C.S.	</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Kristine </a:t>
            </a:r>
            <a:r>
              <a:rPr lang="en-US" sz="1400" kern="100" dirty="0" err="1">
                <a:latin typeface="Arial" panose="020B0604020202020204" pitchFamily="34" charset="0"/>
                <a:cs typeface="Arial" panose="020B0604020202020204" pitchFamily="34" charset="0"/>
              </a:rPr>
              <a:t>Godziuk</a:t>
            </a:r>
            <a:r>
              <a:rPr lang="en-US" sz="1400" kern="100" dirty="0">
                <a:latin typeface="Arial" panose="020B0604020202020204" pitchFamily="34" charset="0"/>
                <a:cs typeface="Arial" panose="020B0604020202020204" pitchFamily="34" charset="0"/>
              </a:rPr>
              <a:t>, Ph.D.</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Nicole Katz, M.D.</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Hayley V. MacDonald, Ph.D.</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James Patrick MacDonald, M.D., M.P.H. FACSM</a:t>
            </a:r>
          </a:p>
          <a:p>
            <a:pPr marL="285750" indent="-285750">
              <a:buClr>
                <a:srgbClr val="7030A0"/>
              </a:buClr>
              <a:buFont typeface="Wingdings" panose="05000000000000000000" pitchFamily="2" charset="2"/>
              <a:buChar char="v"/>
            </a:pPr>
            <a:r>
              <a:rPr lang="it-IT" sz="1400" kern="100" dirty="0">
                <a:latin typeface="Arial" panose="020B0604020202020204" pitchFamily="34" charset="0"/>
                <a:cs typeface="Arial" panose="020B0604020202020204" pitchFamily="34" charset="0"/>
              </a:rPr>
              <a:t>Terry L. Nicola, M.D., FACSM.	</a:t>
            </a:r>
            <a:endParaRPr lang="de-DE" sz="1400" kern="100" dirty="0">
              <a:latin typeface="Arial" panose="020B0604020202020204" pitchFamily="34" charset="0"/>
              <a:cs typeface="Arial" panose="020B0604020202020204" pitchFamily="34" charset="0"/>
            </a:endParaRP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Dawn Podulka Coe, Ph.D., FACSM</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Bridget A. Peters, D.O., Ph.D.	</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Adrienne Wald, Ed.D. </a:t>
            </a:r>
          </a:p>
          <a:p>
            <a:pPr marL="285750" indent="-285750">
              <a:buClr>
                <a:srgbClr val="7030A0"/>
              </a:buClr>
              <a:buFont typeface="Wingdings" panose="05000000000000000000" pitchFamily="2" charset="2"/>
              <a:buChar char="v"/>
            </a:pPr>
            <a:r>
              <a:rPr lang="en-US" sz="1400" kern="100" dirty="0">
                <a:latin typeface="Arial" panose="020B0604020202020204" pitchFamily="34" charset="0"/>
                <a:cs typeface="Arial" panose="020B0604020202020204" pitchFamily="34" charset="0"/>
              </a:rPr>
              <a:t>Laura Young, Ph.D. </a:t>
            </a:r>
          </a:p>
          <a:p>
            <a:pPr marL="285750" indent="-285750">
              <a:buClr>
                <a:srgbClr val="7030A0"/>
              </a:buClr>
              <a:buFont typeface="Wingdings" panose="05000000000000000000" pitchFamily="2" charset="2"/>
              <a:buChar char="v"/>
            </a:pPr>
            <a:endParaRPr lang="en-US" sz="1400" kern="100" dirty="0">
              <a:latin typeface="Arial" panose="020B0604020202020204" pitchFamily="34" charset="0"/>
              <a:cs typeface="Arial" panose="020B0604020202020204" pitchFamily="34" charset="0"/>
            </a:endParaRPr>
          </a:p>
          <a:p>
            <a:pPr marL="285750" indent="-285750">
              <a:buClr>
                <a:srgbClr val="7030A0"/>
              </a:buClr>
              <a:buFont typeface="Wingdings" panose="05000000000000000000" pitchFamily="2" charset="2"/>
              <a:buChar char="v"/>
            </a:pPr>
            <a:endParaRPr lang="de-DE" sz="1400" kern="100" dirty="0">
              <a:latin typeface="Arial" panose="020B0604020202020204" pitchFamily="34" charset="0"/>
              <a:cs typeface="Arial" panose="020B0604020202020204" pitchFamily="34" charset="0"/>
            </a:endParaRPr>
          </a:p>
          <a:p>
            <a:pPr marL="285750" indent="-285750">
              <a:buClr>
                <a:srgbClr val="7030A0"/>
              </a:buClr>
              <a:buFont typeface="Wingdings" panose="05000000000000000000" pitchFamily="2" charset="2"/>
              <a:buChar char="v"/>
            </a:pPr>
            <a:endParaRPr lang="en-US" sz="1400" kern="100" dirty="0">
              <a:latin typeface="Arial" panose="020B0604020202020204" pitchFamily="34" charset="0"/>
              <a:cs typeface="Arial" panose="020B0604020202020204" pitchFamily="34" charset="0"/>
            </a:endParaRPr>
          </a:p>
          <a:p>
            <a:pPr marL="285750" indent="-285750">
              <a:buClr>
                <a:srgbClr val="7030A0"/>
              </a:buClr>
              <a:buFont typeface="Wingdings" panose="05000000000000000000" pitchFamily="2" charset="2"/>
              <a:buChar char="v"/>
            </a:pPr>
            <a:endParaRPr lang="de-DE" sz="1400" kern="100" dirty="0">
              <a:latin typeface="Arial" panose="020B0604020202020204" pitchFamily="34" charset="0"/>
              <a:cs typeface="Arial" panose="020B0604020202020204" pitchFamily="34" charset="0"/>
            </a:endParaRPr>
          </a:p>
          <a:p>
            <a:pPr marL="285750" indent="-285750">
              <a:buClr>
                <a:srgbClr val="7030A0"/>
              </a:buClr>
              <a:buFont typeface="Wingdings" panose="05000000000000000000" pitchFamily="2" charset="2"/>
              <a:buChar char="v"/>
            </a:pPr>
            <a:endParaRPr lang="en-US" sz="1400" kern="100" dirty="0">
              <a:latin typeface="Arial" panose="020B0604020202020204" pitchFamily="34" charset="0"/>
              <a:cs typeface="Arial" panose="020B0604020202020204" pitchFamily="34" charset="0"/>
            </a:endParaRPr>
          </a:p>
          <a:p>
            <a:pPr marL="285750" indent="-285750">
              <a:buClr>
                <a:srgbClr val="7030A0"/>
              </a:buClr>
              <a:buFont typeface="Wingdings" panose="05000000000000000000" pitchFamily="2" charset="2"/>
              <a:buChar char="v"/>
            </a:pPr>
            <a:endParaRPr lang="en-US" sz="1400" kern="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51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black and white background&#10;&#10;AI-generated content may be incorrect.">
            <a:extLst>
              <a:ext uri="{FF2B5EF4-FFF2-40B4-BE49-F238E27FC236}">
                <a16:creationId xmlns:a16="http://schemas.microsoft.com/office/drawing/2014/main" id="{9AD957A5-C0BF-3E37-669E-C6D6EF1EEAE0}"/>
              </a:ext>
            </a:extLst>
          </p:cNvPr>
          <p:cNvPicPr>
            <a:picLocks noChangeAspect="1"/>
          </p:cNvPicPr>
          <p:nvPr/>
        </p:nvPicPr>
        <p:blipFill>
          <a:blip r:embed="rId2"/>
          <a:stretch>
            <a:fillRect/>
          </a:stretch>
        </p:blipFill>
        <p:spPr>
          <a:xfrm>
            <a:off x="-1" y="0"/>
            <a:ext cx="9144001" cy="5143500"/>
          </a:xfrm>
          <a:prstGeom prst="rect">
            <a:avLst/>
          </a:prstGeom>
        </p:spPr>
      </p:pic>
      <p:sp>
        <p:nvSpPr>
          <p:cNvPr id="5" name="TextBox 4">
            <a:extLst>
              <a:ext uri="{FF2B5EF4-FFF2-40B4-BE49-F238E27FC236}">
                <a16:creationId xmlns:a16="http://schemas.microsoft.com/office/drawing/2014/main" id="{A796A591-14D5-7706-78FF-82AA21DE4D31}"/>
              </a:ext>
            </a:extLst>
          </p:cNvPr>
          <p:cNvSpPr txBox="1"/>
          <p:nvPr/>
        </p:nvSpPr>
        <p:spPr>
          <a:xfrm>
            <a:off x="767752" y="267419"/>
            <a:ext cx="262243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Background</a:t>
            </a:r>
          </a:p>
        </p:txBody>
      </p:sp>
      <p:sp>
        <p:nvSpPr>
          <p:cNvPr id="6" name="TextBox 5">
            <a:extLst>
              <a:ext uri="{FF2B5EF4-FFF2-40B4-BE49-F238E27FC236}">
                <a16:creationId xmlns:a16="http://schemas.microsoft.com/office/drawing/2014/main" id="{7CE789D3-B8AE-0F98-2EAD-2440BDE840C8}"/>
              </a:ext>
            </a:extLst>
          </p:cNvPr>
          <p:cNvSpPr txBox="1"/>
          <p:nvPr/>
        </p:nvSpPr>
        <p:spPr>
          <a:xfrm>
            <a:off x="3906981" y="498251"/>
            <a:ext cx="5046159"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What Is Physical Activity?</a:t>
            </a:r>
          </a:p>
        </p:txBody>
      </p:sp>
      <p:sp>
        <p:nvSpPr>
          <p:cNvPr id="2" name="TextBox 1">
            <a:extLst>
              <a:ext uri="{FF2B5EF4-FFF2-40B4-BE49-F238E27FC236}">
                <a16:creationId xmlns:a16="http://schemas.microsoft.com/office/drawing/2014/main" id="{CE358663-022A-7D46-8EC2-D1C1AB1D4DFB}"/>
              </a:ext>
            </a:extLst>
          </p:cNvPr>
          <p:cNvSpPr txBox="1"/>
          <p:nvPr/>
        </p:nvSpPr>
        <p:spPr>
          <a:xfrm>
            <a:off x="3906981" y="902366"/>
            <a:ext cx="5046159"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Any movement generated by skeletal muscles that requires energy above a resting level.</a:t>
            </a:r>
          </a:p>
        </p:txBody>
      </p:sp>
      <p:pic>
        <p:nvPicPr>
          <p:cNvPr id="9" name="Picture 8">
            <a:extLst>
              <a:ext uri="{FF2B5EF4-FFF2-40B4-BE49-F238E27FC236}">
                <a16:creationId xmlns:a16="http://schemas.microsoft.com/office/drawing/2014/main" id="{9CB81959-C837-F9DD-E981-0DD943222E6F}"/>
              </a:ext>
            </a:extLst>
          </p:cNvPr>
          <p:cNvPicPr>
            <a:picLocks noChangeAspect="1"/>
          </p:cNvPicPr>
          <p:nvPr/>
        </p:nvPicPr>
        <p:blipFill>
          <a:blip r:embed="rId3"/>
          <a:stretch>
            <a:fillRect/>
          </a:stretch>
        </p:blipFill>
        <p:spPr>
          <a:xfrm>
            <a:off x="3527251" y="1387661"/>
            <a:ext cx="5425889" cy="2800189"/>
          </a:xfrm>
          <a:prstGeom prst="rect">
            <a:avLst/>
          </a:prstGeom>
        </p:spPr>
      </p:pic>
    </p:spTree>
    <p:extLst>
      <p:ext uri="{BB962C8B-B14F-4D97-AF65-F5344CB8AC3E}">
        <p14:creationId xmlns:p14="http://schemas.microsoft.com/office/powerpoint/2010/main" val="179436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CA1464D1-384F-94DA-D94C-9CC8EE7E4DB0}"/>
              </a:ext>
            </a:extLst>
          </p:cNvPr>
          <p:cNvPicPr>
            <a:picLocks noChangeAspect="1"/>
          </p:cNvPicPr>
          <p:nvPr/>
        </p:nvPicPr>
        <p:blipFill>
          <a:blip r:embed="rId2"/>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ED456F06-277F-51E7-BB50-1696FA93F9C0}"/>
              </a:ext>
            </a:extLst>
          </p:cNvPr>
          <p:cNvPicPr>
            <a:picLocks noChangeAspect="1"/>
          </p:cNvPicPr>
          <p:nvPr/>
        </p:nvPicPr>
        <p:blipFill>
          <a:blip r:embed="rId3"/>
          <a:stretch>
            <a:fillRect/>
          </a:stretch>
        </p:blipFill>
        <p:spPr>
          <a:xfrm>
            <a:off x="685800" y="351602"/>
            <a:ext cx="7772400" cy="4371975"/>
          </a:xfrm>
          <a:prstGeom prst="rect">
            <a:avLst/>
          </a:prstGeom>
        </p:spPr>
      </p:pic>
      <p:sp>
        <p:nvSpPr>
          <p:cNvPr id="5" name="TextBox 4">
            <a:extLst>
              <a:ext uri="{FF2B5EF4-FFF2-40B4-BE49-F238E27FC236}">
                <a16:creationId xmlns:a16="http://schemas.microsoft.com/office/drawing/2014/main" id="{FA907EB3-2900-49D4-8659-93C6E2B09158}"/>
              </a:ext>
            </a:extLst>
          </p:cNvPr>
          <p:cNvSpPr txBox="1"/>
          <p:nvPr/>
        </p:nvSpPr>
        <p:spPr>
          <a:xfrm>
            <a:off x="396815" y="351602"/>
            <a:ext cx="2768416"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Meeting the Physical</a:t>
            </a:r>
          </a:p>
          <a:p>
            <a:r>
              <a:rPr lang="en-US" b="1" dirty="0">
                <a:latin typeface="Arial" panose="020B0604020202020204" pitchFamily="34" charset="0"/>
                <a:cs typeface="Arial" panose="020B0604020202020204" pitchFamily="34" charset="0"/>
              </a:rPr>
              <a:t>Activity Guidelines is More Challenging for People with Disabilities</a:t>
            </a:r>
          </a:p>
        </p:txBody>
      </p:sp>
    </p:spTree>
    <p:extLst>
      <p:ext uri="{BB962C8B-B14F-4D97-AF65-F5344CB8AC3E}">
        <p14:creationId xmlns:p14="http://schemas.microsoft.com/office/powerpoint/2010/main" val="40606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94DB64C-6EF8-7602-9540-2E4031361DB2}"/>
            </a:ext>
          </a:extLst>
        </p:cNvPr>
        <p:cNvGrpSpPr/>
        <p:nvPr/>
      </p:nvGrpSpPr>
      <p:grpSpPr>
        <a:xfrm>
          <a:off x="0" y="0"/>
          <a:ext cx="0" cy="0"/>
          <a:chOff x="0" y="0"/>
          <a:chExt cx="0" cy="0"/>
        </a:xfrm>
      </p:grpSpPr>
      <p:pic>
        <p:nvPicPr>
          <p:cNvPr id="4" name="Picture 3" descr="A black and white background with purple lines and dots&#10;&#10;AI-generated content may be incorrect.">
            <a:extLst>
              <a:ext uri="{FF2B5EF4-FFF2-40B4-BE49-F238E27FC236}">
                <a16:creationId xmlns:a16="http://schemas.microsoft.com/office/drawing/2014/main" id="{1ED03C02-9424-6823-73EA-9757CC22B7CE}"/>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09728598-256E-9B73-D10B-773183B505AC}"/>
              </a:ext>
            </a:extLst>
          </p:cNvPr>
          <p:cNvSpPr txBox="1"/>
          <p:nvPr/>
        </p:nvSpPr>
        <p:spPr>
          <a:xfrm>
            <a:off x="767752" y="267419"/>
            <a:ext cx="262243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Consensus</a:t>
            </a:r>
          </a:p>
        </p:txBody>
      </p:sp>
      <p:sp>
        <p:nvSpPr>
          <p:cNvPr id="6" name="TextBox 5">
            <a:extLst>
              <a:ext uri="{FF2B5EF4-FFF2-40B4-BE49-F238E27FC236}">
                <a16:creationId xmlns:a16="http://schemas.microsoft.com/office/drawing/2014/main" id="{864D4895-6137-46D7-5BDD-20827343AF7F}"/>
              </a:ext>
            </a:extLst>
          </p:cNvPr>
          <p:cNvSpPr txBox="1"/>
          <p:nvPr/>
        </p:nvSpPr>
        <p:spPr>
          <a:xfrm>
            <a:off x="3812876" y="498251"/>
            <a:ext cx="4908430" cy="160043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Consensus From Research Evidence</a:t>
            </a:r>
          </a:p>
          <a:p>
            <a:endParaRPr lang="en-US" b="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Most research has taken place in people with physical or developmental disabilities that affect movement or neurological development. The panel’s recommendations for prescribing exercise and designing physical activity programs reflect the available evidence and includes: </a:t>
            </a:r>
          </a:p>
          <a:p>
            <a:endParaRPr lang="en-US" b="1"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12DB9A83-F21F-B848-9D9C-6567E9E87E41}"/>
              </a:ext>
            </a:extLst>
          </p:cNvPr>
          <p:cNvGrpSpPr/>
          <p:nvPr/>
        </p:nvGrpSpPr>
        <p:grpSpPr>
          <a:xfrm>
            <a:off x="3896139" y="1987826"/>
            <a:ext cx="4134678" cy="613225"/>
            <a:chOff x="3896139" y="1987826"/>
            <a:chExt cx="4134678" cy="613225"/>
          </a:xfrm>
        </p:grpSpPr>
        <p:sp>
          <p:nvSpPr>
            <p:cNvPr id="3" name="5-Point Star 2">
              <a:extLst>
                <a:ext uri="{FF2B5EF4-FFF2-40B4-BE49-F238E27FC236}">
                  <a16:creationId xmlns:a16="http://schemas.microsoft.com/office/drawing/2014/main" id="{A8E6C262-1FB7-3974-7106-2AA123C6E768}"/>
                </a:ext>
              </a:extLst>
            </p:cNvPr>
            <p:cNvSpPr/>
            <p:nvPr/>
          </p:nvSpPr>
          <p:spPr>
            <a:xfrm>
              <a:off x="3896139" y="1987826"/>
              <a:ext cx="443948" cy="443948"/>
            </a:xfrm>
            <a:prstGeom prst="star5">
              <a:avLst/>
            </a:prstGeom>
            <a:solidFill>
              <a:srgbClr val="B4D3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036EC31-37B5-B570-64D4-5B46739531A2}"/>
                </a:ext>
              </a:extLst>
            </p:cNvPr>
            <p:cNvSpPr txBox="1"/>
            <p:nvPr/>
          </p:nvSpPr>
          <p:spPr>
            <a:xfrm>
              <a:off x="4397098" y="2000887"/>
              <a:ext cx="3633719" cy="600164"/>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For many people with disabilities, a suitable dose of physical activity may be less than 150 min per week of MVPA</a:t>
              </a:r>
              <a:endParaRPr lang="en-US" sz="1100" dirty="0"/>
            </a:p>
          </p:txBody>
        </p:sp>
      </p:grpSp>
      <p:grpSp>
        <p:nvGrpSpPr>
          <p:cNvPr id="13" name="Group 12">
            <a:extLst>
              <a:ext uri="{FF2B5EF4-FFF2-40B4-BE49-F238E27FC236}">
                <a16:creationId xmlns:a16="http://schemas.microsoft.com/office/drawing/2014/main" id="{35622ECD-3BC9-C333-7EDD-FF906D834E2B}"/>
              </a:ext>
            </a:extLst>
          </p:cNvPr>
          <p:cNvGrpSpPr/>
          <p:nvPr/>
        </p:nvGrpSpPr>
        <p:grpSpPr>
          <a:xfrm>
            <a:off x="3896139" y="2599149"/>
            <a:ext cx="4134678" cy="638415"/>
            <a:chOff x="3896139" y="2558689"/>
            <a:chExt cx="4134678" cy="638415"/>
          </a:xfrm>
        </p:grpSpPr>
        <p:sp>
          <p:nvSpPr>
            <p:cNvPr id="11" name="5-Point Star 10">
              <a:extLst>
                <a:ext uri="{FF2B5EF4-FFF2-40B4-BE49-F238E27FC236}">
                  <a16:creationId xmlns:a16="http://schemas.microsoft.com/office/drawing/2014/main" id="{530AA27A-8546-B634-C338-6E10CBF3073D}"/>
                </a:ext>
              </a:extLst>
            </p:cNvPr>
            <p:cNvSpPr/>
            <p:nvPr/>
          </p:nvSpPr>
          <p:spPr>
            <a:xfrm>
              <a:off x="3896139" y="2558689"/>
              <a:ext cx="443948" cy="443948"/>
            </a:xfrm>
            <a:prstGeom prst="star5">
              <a:avLst/>
            </a:prstGeom>
            <a:solidFill>
              <a:srgbClr val="00B6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60843DD-896F-A867-2E8D-57258F2C0B01}"/>
                </a:ext>
              </a:extLst>
            </p:cNvPr>
            <p:cNvSpPr txBox="1"/>
            <p:nvPr/>
          </p:nvSpPr>
          <p:spPr>
            <a:xfrm>
              <a:off x="4397098" y="2596940"/>
              <a:ext cx="3633719" cy="600164"/>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A tailored approach is needed for recommending and prescribing physical activity for people with disabilities </a:t>
              </a:r>
              <a:endParaRPr lang="en-US" sz="1100" dirty="0"/>
            </a:p>
          </p:txBody>
        </p:sp>
      </p:grpSp>
      <p:grpSp>
        <p:nvGrpSpPr>
          <p:cNvPr id="15" name="Group 14">
            <a:extLst>
              <a:ext uri="{FF2B5EF4-FFF2-40B4-BE49-F238E27FC236}">
                <a16:creationId xmlns:a16="http://schemas.microsoft.com/office/drawing/2014/main" id="{2DF59921-88EF-4E1C-A0D1-51D946C2A669}"/>
              </a:ext>
            </a:extLst>
          </p:cNvPr>
          <p:cNvGrpSpPr/>
          <p:nvPr/>
        </p:nvGrpSpPr>
        <p:grpSpPr>
          <a:xfrm>
            <a:off x="3896139" y="3213107"/>
            <a:ext cx="4576222" cy="638415"/>
            <a:chOff x="3896139" y="2558689"/>
            <a:chExt cx="4576222" cy="638415"/>
          </a:xfrm>
        </p:grpSpPr>
        <p:sp>
          <p:nvSpPr>
            <p:cNvPr id="16" name="5-Point Star 15">
              <a:extLst>
                <a:ext uri="{FF2B5EF4-FFF2-40B4-BE49-F238E27FC236}">
                  <a16:creationId xmlns:a16="http://schemas.microsoft.com/office/drawing/2014/main" id="{943AB570-4B53-6F0D-C72E-D3DE65A5D827}"/>
                </a:ext>
              </a:extLst>
            </p:cNvPr>
            <p:cNvSpPr/>
            <p:nvPr/>
          </p:nvSpPr>
          <p:spPr>
            <a:xfrm>
              <a:off x="3896139" y="2558689"/>
              <a:ext cx="443948" cy="443948"/>
            </a:xfrm>
            <a:prstGeom prst="star5">
              <a:avLst/>
            </a:prstGeom>
            <a:solidFill>
              <a:srgbClr val="6943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88C77D6-E75F-3825-7DEB-1A5B237593C0}"/>
                </a:ext>
              </a:extLst>
            </p:cNvPr>
            <p:cNvSpPr txBox="1"/>
            <p:nvPr/>
          </p:nvSpPr>
          <p:spPr>
            <a:xfrm>
              <a:off x="4397098" y="2596940"/>
              <a:ext cx="4075263" cy="600164"/>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Physical activity prescriptions and programs must account for and mitigate these barriers to promote meaningful, quality participation of people with disabilities</a:t>
              </a:r>
              <a:endParaRPr lang="en-US" sz="1100" dirty="0"/>
            </a:p>
          </p:txBody>
        </p:sp>
      </p:grpSp>
    </p:spTree>
    <p:extLst>
      <p:ext uri="{BB962C8B-B14F-4D97-AF65-F5344CB8AC3E}">
        <p14:creationId xmlns:p14="http://schemas.microsoft.com/office/powerpoint/2010/main" val="266658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51990CD3-1C67-7946-BA3F-6BE74202E29A}"/>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9732F968-DF1E-1474-76F5-221DD9E5586F}"/>
              </a:ext>
            </a:extLst>
          </p:cNvPr>
          <p:cNvSpPr txBox="1"/>
          <p:nvPr/>
        </p:nvSpPr>
        <p:spPr>
          <a:xfrm>
            <a:off x="396815" y="351602"/>
            <a:ext cx="829861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Physiological Responses to Exercise Make it More Difficult to Participate</a:t>
            </a:r>
          </a:p>
        </p:txBody>
      </p:sp>
      <p:pic>
        <p:nvPicPr>
          <p:cNvPr id="6" name="Picture 5">
            <a:extLst>
              <a:ext uri="{FF2B5EF4-FFF2-40B4-BE49-F238E27FC236}">
                <a16:creationId xmlns:a16="http://schemas.microsoft.com/office/drawing/2014/main" id="{3BD5F5FB-C64C-D81C-E0AF-2AA6C1EB8024}"/>
              </a:ext>
            </a:extLst>
          </p:cNvPr>
          <p:cNvPicPr>
            <a:picLocks noChangeAspect="1"/>
          </p:cNvPicPr>
          <p:nvPr/>
        </p:nvPicPr>
        <p:blipFill>
          <a:blip r:embed="rId3"/>
          <a:stretch>
            <a:fillRect/>
          </a:stretch>
        </p:blipFill>
        <p:spPr>
          <a:xfrm>
            <a:off x="685800" y="720934"/>
            <a:ext cx="7772400" cy="3554411"/>
          </a:xfrm>
          <a:prstGeom prst="rect">
            <a:avLst/>
          </a:prstGeom>
        </p:spPr>
      </p:pic>
    </p:spTree>
    <p:extLst>
      <p:ext uri="{BB962C8B-B14F-4D97-AF65-F5344CB8AC3E}">
        <p14:creationId xmlns:p14="http://schemas.microsoft.com/office/powerpoint/2010/main" val="148796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up of a network&#10;&#10;AI-generated content may be incorrect.">
            <a:extLst>
              <a:ext uri="{FF2B5EF4-FFF2-40B4-BE49-F238E27FC236}">
                <a16:creationId xmlns:a16="http://schemas.microsoft.com/office/drawing/2014/main" id="{1C02819D-097F-6309-86AE-0F5E00DA5141}"/>
              </a:ext>
            </a:extLst>
          </p:cNvPr>
          <p:cNvPicPr>
            <a:picLocks noChangeAspect="1"/>
          </p:cNvPicPr>
          <p:nvPr/>
        </p:nvPicPr>
        <p:blipFill>
          <a:blip r:embed="rId2"/>
          <a:stretch>
            <a:fill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AACBE097-0423-E125-9994-89B26399D138}"/>
              </a:ext>
            </a:extLst>
          </p:cNvPr>
          <p:cNvSpPr txBox="1"/>
          <p:nvPr/>
        </p:nvSpPr>
        <p:spPr>
          <a:xfrm>
            <a:off x="396814" y="351602"/>
            <a:ext cx="8510965" cy="52322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Were the Physical Activity Guidelines Designed for People with Disabilities?</a:t>
            </a:r>
          </a:p>
          <a:p>
            <a:endParaRPr lang="en-US" sz="10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C196450B-876A-B62F-A2E8-7940AEC6B660}"/>
              </a:ext>
            </a:extLst>
          </p:cNvPr>
          <p:cNvPicPr>
            <a:picLocks noChangeAspect="1"/>
          </p:cNvPicPr>
          <p:nvPr/>
        </p:nvPicPr>
        <p:blipFill>
          <a:blip r:embed="rId3"/>
          <a:stretch>
            <a:fillRect/>
          </a:stretch>
        </p:blipFill>
        <p:spPr>
          <a:xfrm>
            <a:off x="632460" y="475774"/>
            <a:ext cx="7452360" cy="4191952"/>
          </a:xfrm>
          <a:prstGeom prst="rect">
            <a:avLst/>
          </a:prstGeom>
        </p:spPr>
      </p:pic>
    </p:spTree>
    <p:extLst>
      <p:ext uri="{BB962C8B-B14F-4D97-AF65-F5344CB8AC3E}">
        <p14:creationId xmlns:p14="http://schemas.microsoft.com/office/powerpoint/2010/main" val="3267077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close-up of a black and white background&#10;&#10;AI-generated content may be incorrect.">
            <a:extLst>
              <a:ext uri="{FF2B5EF4-FFF2-40B4-BE49-F238E27FC236}">
                <a16:creationId xmlns:a16="http://schemas.microsoft.com/office/drawing/2014/main" id="{3AADF2CD-C845-265D-CAD8-1B8B390C98D6}"/>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E25737DE-DA24-C5B2-32DB-D7E3DAC7E08D}"/>
              </a:ext>
            </a:extLst>
          </p:cNvPr>
          <p:cNvSpPr txBox="1"/>
          <p:nvPr/>
        </p:nvSpPr>
        <p:spPr>
          <a:xfrm>
            <a:off x="767752" y="267419"/>
            <a:ext cx="2706968" cy="430887"/>
          </a:xfrm>
          <a:prstGeom prst="rect">
            <a:avLst/>
          </a:prstGeom>
          <a:noFill/>
        </p:spPr>
        <p:txBody>
          <a:bodyPr wrap="square" rtlCol="0">
            <a:spAutoFit/>
          </a:bodyPr>
          <a:lstStyle/>
          <a:p>
            <a:r>
              <a:rPr lang="en-US" sz="2200" b="1" dirty="0">
                <a:solidFill>
                  <a:schemeClr val="bg1"/>
                </a:solidFill>
                <a:latin typeface="Arial" panose="020B0604020202020204" pitchFamily="34" charset="0"/>
                <a:cs typeface="Arial" panose="020B0604020202020204" pitchFamily="34" charset="0"/>
              </a:rPr>
              <a:t>Recommendations</a:t>
            </a:r>
          </a:p>
        </p:txBody>
      </p:sp>
      <p:sp>
        <p:nvSpPr>
          <p:cNvPr id="3" name="TextBox 2">
            <a:extLst>
              <a:ext uri="{FF2B5EF4-FFF2-40B4-BE49-F238E27FC236}">
                <a16:creationId xmlns:a16="http://schemas.microsoft.com/office/drawing/2014/main" id="{30FEDB7F-04E2-F1D2-7905-63600DF1A2C3}"/>
              </a:ext>
            </a:extLst>
          </p:cNvPr>
          <p:cNvSpPr txBox="1"/>
          <p:nvPr/>
        </p:nvSpPr>
        <p:spPr>
          <a:xfrm>
            <a:off x="3812876" y="498251"/>
            <a:ext cx="4908430" cy="115416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Practical Recommendations</a:t>
            </a:r>
          </a:p>
          <a:p>
            <a:br>
              <a:rPr lang="en-US" b="1"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Based on these consensus statements, five practical recommendations are provided for prescribing and designing physical activity programs for adults with physical or developmental disabilities.</a:t>
            </a:r>
          </a:p>
        </p:txBody>
      </p:sp>
      <p:grpSp>
        <p:nvGrpSpPr>
          <p:cNvPr id="4" name="Group 3">
            <a:extLst>
              <a:ext uri="{FF2B5EF4-FFF2-40B4-BE49-F238E27FC236}">
                <a16:creationId xmlns:a16="http://schemas.microsoft.com/office/drawing/2014/main" id="{00FB615C-1207-39BA-F991-20FBCDD4E9C3}"/>
              </a:ext>
            </a:extLst>
          </p:cNvPr>
          <p:cNvGrpSpPr/>
          <p:nvPr/>
        </p:nvGrpSpPr>
        <p:grpSpPr>
          <a:xfrm>
            <a:off x="3812876" y="1858039"/>
            <a:ext cx="2233594" cy="443948"/>
            <a:chOff x="3896139" y="1987826"/>
            <a:chExt cx="2233594" cy="443948"/>
          </a:xfrm>
        </p:grpSpPr>
        <p:sp>
          <p:nvSpPr>
            <p:cNvPr id="5" name="5-Point Star 4">
              <a:extLst>
                <a:ext uri="{FF2B5EF4-FFF2-40B4-BE49-F238E27FC236}">
                  <a16:creationId xmlns:a16="http://schemas.microsoft.com/office/drawing/2014/main" id="{F9412BF9-4BDD-AF8E-0B87-7714CE76E592}"/>
                </a:ext>
              </a:extLst>
            </p:cNvPr>
            <p:cNvSpPr/>
            <p:nvPr/>
          </p:nvSpPr>
          <p:spPr>
            <a:xfrm>
              <a:off x="3896139" y="1987826"/>
              <a:ext cx="443948" cy="443948"/>
            </a:xfrm>
            <a:prstGeom prst="star5">
              <a:avLst/>
            </a:prstGeom>
            <a:solidFill>
              <a:srgbClr val="6943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7B8CFEC-CF9C-0283-A07B-DEA352EAE59F}"/>
                </a:ext>
              </a:extLst>
            </p:cNvPr>
            <p:cNvSpPr txBox="1"/>
            <p:nvPr/>
          </p:nvSpPr>
          <p:spPr>
            <a:xfrm>
              <a:off x="4397098" y="2080897"/>
              <a:ext cx="1732635" cy="261610"/>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Focus on Moving More</a:t>
              </a:r>
              <a:endParaRPr lang="en-US" sz="1100" dirty="0"/>
            </a:p>
          </p:txBody>
        </p:sp>
      </p:grpSp>
      <p:grpSp>
        <p:nvGrpSpPr>
          <p:cNvPr id="9" name="Group 8">
            <a:extLst>
              <a:ext uri="{FF2B5EF4-FFF2-40B4-BE49-F238E27FC236}">
                <a16:creationId xmlns:a16="http://schemas.microsoft.com/office/drawing/2014/main" id="{18A31AD2-9715-09FC-3376-9155F75785ED}"/>
              </a:ext>
            </a:extLst>
          </p:cNvPr>
          <p:cNvGrpSpPr/>
          <p:nvPr/>
        </p:nvGrpSpPr>
        <p:grpSpPr>
          <a:xfrm>
            <a:off x="3812876" y="2469362"/>
            <a:ext cx="2347894" cy="469138"/>
            <a:chOff x="3896139" y="2558689"/>
            <a:chExt cx="2347894" cy="469138"/>
          </a:xfrm>
        </p:grpSpPr>
        <p:sp>
          <p:nvSpPr>
            <p:cNvPr id="10" name="5-Point Star 9">
              <a:extLst>
                <a:ext uri="{FF2B5EF4-FFF2-40B4-BE49-F238E27FC236}">
                  <a16:creationId xmlns:a16="http://schemas.microsoft.com/office/drawing/2014/main" id="{84250517-9E03-519D-A1F0-EFEFF659EF1F}"/>
                </a:ext>
              </a:extLst>
            </p:cNvPr>
            <p:cNvSpPr/>
            <p:nvPr/>
          </p:nvSpPr>
          <p:spPr>
            <a:xfrm>
              <a:off x="3896139" y="2558689"/>
              <a:ext cx="443948" cy="443948"/>
            </a:xfrm>
            <a:prstGeom prst="star5">
              <a:avLst/>
            </a:prstGeom>
            <a:solidFill>
              <a:srgbClr val="B4D3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AE067C0-A7EF-48B9-24E2-ED68A68D5C30}"/>
                </a:ext>
              </a:extLst>
            </p:cNvPr>
            <p:cNvSpPr txBox="1"/>
            <p:nvPr/>
          </p:nvSpPr>
          <p:spPr>
            <a:xfrm>
              <a:off x="4397098" y="2596940"/>
              <a:ext cx="1846935" cy="430887"/>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Take an Individualized Approach</a:t>
              </a:r>
              <a:endParaRPr lang="en-US" sz="1100" dirty="0"/>
            </a:p>
          </p:txBody>
        </p:sp>
      </p:grpSp>
      <p:grpSp>
        <p:nvGrpSpPr>
          <p:cNvPr id="12" name="Group 11">
            <a:extLst>
              <a:ext uri="{FF2B5EF4-FFF2-40B4-BE49-F238E27FC236}">
                <a16:creationId xmlns:a16="http://schemas.microsoft.com/office/drawing/2014/main" id="{742FCDD8-9A2E-9C6B-DB41-235317893886}"/>
              </a:ext>
            </a:extLst>
          </p:cNvPr>
          <p:cNvGrpSpPr/>
          <p:nvPr/>
        </p:nvGrpSpPr>
        <p:grpSpPr>
          <a:xfrm>
            <a:off x="3812876" y="3083320"/>
            <a:ext cx="2439334" cy="469137"/>
            <a:chOff x="3896139" y="2558689"/>
            <a:chExt cx="2622214" cy="469137"/>
          </a:xfrm>
        </p:grpSpPr>
        <p:sp>
          <p:nvSpPr>
            <p:cNvPr id="13" name="5-Point Star 12">
              <a:extLst>
                <a:ext uri="{FF2B5EF4-FFF2-40B4-BE49-F238E27FC236}">
                  <a16:creationId xmlns:a16="http://schemas.microsoft.com/office/drawing/2014/main" id="{EAB82EBA-B4BC-B585-833E-8D512EEFAF92}"/>
                </a:ext>
              </a:extLst>
            </p:cNvPr>
            <p:cNvSpPr/>
            <p:nvPr/>
          </p:nvSpPr>
          <p:spPr>
            <a:xfrm>
              <a:off x="3896139" y="2558689"/>
              <a:ext cx="443948" cy="443948"/>
            </a:xfrm>
            <a:prstGeom prst="star5">
              <a:avLst/>
            </a:prstGeom>
            <a:solidFill>
              <a:srgbClr val="00B6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4DFED4B-D28A-9EB4-4488-96D6B1E690ED}"/>
                </a:ext>
              </a:extLst>
            </p:cNvPr>
            <p:cNvSpPr txBox="1"/>
            <p:nvPr/>
          </p:nvSpPr>
          <p:spPr>
            <a:xfrm>
              <a:off x="4397098" y="2596939"/>
              <a:ext cx="2121255" cy="430887"/>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Account for Physiological Variability</a:t>
              </a:r>
              <a:endParaRPr lang="en-US" sz="1100" dirty="0"/>
            </a:p>
          </p:txBody>
        </p:sp>
      </p:grpSp>
      <p:grpSp>
        <p:nvGrpSpPr>
          <p:cNvPr id="15" name="Group 14">
            <a:extLst>
              <a:ext uri="{FF2B5EF4-FFF2-40B4-BE49-F238E27FC236}">
                <a16:creationId xmlns:a16="http://schemas.microsoft.com/office/drawing/2014/main" id="{AD671C1F-EDBC-921C-FBAC-E4A20CA5E627}"/>
              </a:ext>
            </a:extLst>
          </p:cNvPr>
          <p:cNvGrpSpPr/>
          <p:nvPr/>
        </p:nvGrpSpPr>
        <p:grpSpPr>
          <a:xfrm>
            <a:off x="6520070" y="1858039"/>
            <a:ext cx="2452480" cy="443948"/>
            <a:chOff x="3896139" y="1987826"/>
            <a:chExt cx="2452480" cy="443948"/>
          </a:xfrm>
        </p:grpSpPr>
        <p:sp>
          <p:nvSpPr>
            <p:cNvPr id="16" name="5-Point Star 15">
              <a:extLst>
                <a:ext uri="{FF2B5EF4-FFF2-40B4-BE49-F238E27FC236}">
                  <a16:creationId xmlns:a16="http://schemas.microsoft.com/office/drawing/2014/main" id="{BA250AD3-E8C6-AAB4-DF15-EA8B4D8DE624}"/>
                </a:ext>
              </a:extLst>
            </p:cNvPr>
            <p:cNvSpPr/>
            <p:nvPr/>
          </p:nvSpPr>
          <p:spPr>
            <a:xfrm>
              <a:off x="3896139" y="1987826"/>
              <a:ext cx="443948" cy="443948"/>
            </a:xfrm>
            <a:prstGeom prst="star5">
              <a:avLst/>
            </a:prstGeom>
            <a:solidFill>
              <a:srgbClr val="00B6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D48A3D3-B0E0-4911-E57B-4EDD98605D8F}"/>
                </a:ext>
              </a:extLst>
            </p:cNvPr>
            <p:cNvSpPr txBox="1"/>
            <p:nvPr/>
          </p:nvSpPr>
          <p:spPr>
            <a:xfrm>
              <a:off x="4397098" y="2000887"/>
              <a:ext cx="1951521" cy="430887"/>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Identify and Remove Barriers</a:t>
              </a:r>
              <a:endParaRPr lang="en-US" sz="1100" dirty="0"/>
            </a:p>
          </p:txBody>
        </p:sp>
      </p:grpSp>
      <p:grpSp>
        <p:nvGrpSpPr>
          <p:cNvPr id="18" name="Group 17">
            <a:extLst>
              <a:ext uri="{FF2B5EF4-FFF2-40B4-BE49-F238E27FC236}">
                <a16:creationId xmlns:a16="http://schemas.microsoft.com/office/drawing/2014/main" id="{BAE19F5B-15BB-C085-D5A4-20F95C2CA446}"/>
              </a:ext>
            </a:extLst>
          </p:cNvPr>
          <p:cNvGrpSpPr/>
          <p:nvPr/>
        </p:nvGrpSpPr>
        <p:grpSpPr>
          <a:xfrm>
            <a:off x="6520070" y="2469362"/>
            <a:ext cx="2303890" cy="469137"/>
            <a:chOff x="3896139" y="2558689"/>
            <a:chExt cx="2303890" cy="469137"/>
          </a:xfrm>
        </p:grpSpPr>
        <p:sp>
          <p:nvSpPr>
            <p:cNvPr id="19" name="5-Point Star 18">
              <a:extLst>
                <a:ext uri="{FF2B5EF4-FFF2-40B4-BE49-F238E27FC236}">
                  <a16:creationId xmlns:a16="http://schemas.microsoft.com/office/drawing/2014/main" id="{A7601A68-DF86-FAC7-3CCC-E7344628F8FA}"/>
                </a:ext>
              </a:extLst>
            </p:cNvPr>
            <p:cNvSpPr/>
            <p:nvPr/>
          </p:nvSpPr>
          <p:spPr>
            <a:xfrm>
              <a:off x="3896139" y="2558689"/>
              <a:ext cx="443948" cy="443948"/>
            </a:xfrm>
            <a:prstGeom prst="star5">
              <a:avLst/>
            </a:prstGeom>
            <a:solidFill>
              <a:srgbClr val="6943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979AC527-08D7-D754-9893-BF272FD81B8C}"/>
                </a:ext>
              </a:extLst>
            </p:cNvPr>
            <p:cNvSpPr txBox="1"/>
            <p:nvPr/>
          </p:nvSpPr>
          <p:spPr>
            <a:xfrm>
              <a:off x="4397098" y="2596939"/>
              <a:ext cx="1802931" cy="430887"/>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Recognize and Eliminate Ableism</a:t>
              </a:r>
              <a:endParaRPr lang="en-US" sz="1100" dirty="0"/>
            </a:p>
          </p:txBody>
        </p:sp>
      </p:grpSp>
    </p:spTree>
    <p:extLst>
      <p:ext uri="{BB962C8B-B14F-4D97-AF65-F5344CB8AC3E}">
        <p14:creationId xmlns:p14="http://schemas.microsoft.com/office/powerpoint/2010/main" val="50228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CCD343BA-2E95-637B-A306-436F241FD0D2}"/>
              </a:ext>
            </a:extLst>
          </p:cNvPr>
          <p:cNvPicPr>
            <a:picLocks noChangeAspect="1"/>
          </p:cNvPicPr>
          <p:nvPr/>
        </p:nvPicPr>
        <p:blipFill>
          <a:blip r:embed="rId2"/>
          <a:stretch>
            <a:fillRect/>
          </a:stretch>
        </p:blipFill>
        <p:spPr>
          <a:xfrm>
            <a:off x="0" y="0"/>
            <a:ext cx="9144000" cy="5143500"/>
          </a:xfrm>
          <a:prstGeom prst="rect">
            <a:avLst/>
          </a:prstGeom>
        </p:spPr>
      </p:pic>
      <p:grpSp>
        <p:nvGrpSpPr>
          <p:cNvPr id="8" name="Group 7">
            <a:extLst>
              <a:ext uri="{FF2B5EF4-FFF2-40B4-BE49-F238E27FC236}">
                <a16:creationId xmlns:a16="http://schemas.microsoft.com/office/drawing/2014/main" id="{0C59AE2E-C336-3BF7-C3A2-7E394A378CBD}"/>
              </a:ext>
            </a:extLst>
          </p:cNvPr>
          <p:cNvGrpSpPr/>
          <p:nvPr/>
        </p:nvGrpSpPr>
        <p:grpSpPr>
          <a:xfrm>
            <a:off x="685800" y="773586"/>
            <a:ext cx="7772400" cy="3522846"/>
            <a:chOff x="633382" y="740436"/>
            <a:chExt cx="7772400" cy="3522846"/>
          </a:xfrm>
        </p:grpSpPr>
        <p:pic>
          <p:nvPicPr>
            <p:cNvPr id="4" name="Picture 3" descr="A poster of a person with a group of people&#10;&#10;AI-generated content may be incorrect.">
              <a:extLst>
                <a:ext uri="{FF2B5EF4-FFF2-40B4-BE49-F238E27FC236}">
                  <a16:creationId xmlns:a16="http://schemas.microsoft.com/office/drawing/2014/main" id="{BFEEB20B-3866-F224-397C-9C56C57C4833}"/>
                </a:ext>
              </a:extLst>
            </p:cNvPr>
            <p:cNvPicPr>
              <a:picLocks noChangeAspect="1"/>
            </p:cNvPicPr>
            <p:nvPr/>
          </p:nvPicPr>
          <p:blipFill>
            <a:blip r:embed="rId3"/>
            <a:srcRect t="13427" b="791"/>
            <a:stretch>
              <a:fillRect/>
            </a:stretch>
          </p:blipFill>
          <p:spPr>
            <a:xfrm>
              <a:off x="633382" y="740436"/>
              <a:ext cx="7772400" cy="3522846"/>
            </a:xfrm>
            <a:prstGeom prst="rect">
              <a:avLst/>
            </a:prstGeom>
          </p:spPr>
        </p:pic>
        <p:sp>
          <p:nvSpPr>
            <p:cNvPr id="7" name="Rectangle 6">
              <a:extLst>
                <a:ext uri="{FF2B5EF4-FFF2-40B4-BE49-F238E27FC236}">
                  <a16:creationId xmlns:a16="http://schemas.microsoft.com/office/drawing/2014/main" id="{2853FD98-BEA8-452E-F37F-2708D13D5CF4}"/>
                </a:ext>
              </a:extLst>
            </p:cNvPr>
            <p:cNvSpPr/>
            <p:nvPr/>
          </p:nvSpPr>
          <p:spPr>
            <a:xfrm>
              <a:off x="6701259" y="4135184"/>
              <a:ext cx="1569109" cy="1280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C99E2FB-AFA9-2D9E-0B59-B4CA4FA47DA2}"/>
              </a:ext>
            </a:extLst>
          </p:cNvPr>
          <p:cNvSpPr txBox="1"/>
          <p:nvPr/>
        </p:nvSpPr>
        <p:spPr>
          <a:xfrm>
            <a:off x="517081" y="162918"/>
            <a:ext cx="8239226"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Practical Recommendations for Prescribing Exercise and Designing Physical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Activity Programs for Adults with Physical or Developmental Disabilities</a:t>
            </a:r>
          </a:p>
        </p:txBody>
      </p:sp>
    </p:spTree>
    <p:extLst>
      <p:ext uri="{BB962C8B-B14F-4D97-AF65-F5344CB8AC3E}">
        <p14:creationId xmlns:p14="http://schemas.microsoft.com/office/powerpoint/2010/main" val="328777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9C5E6B-B66D-102E-BA2F-55DBE9E63353}"/>
            </a:ext>
          </a:extLst>
        </p:cNvPr>
        <p:cNvGrpSpPr/>
        <p:nvPr/>
      </p:nvGrpSpPr>
      <p:grpSpPr>
        <a:xfrm>
          <a:off x="0" y="0"/>
          <a:ext cx="0" cy="0"/>
          <a:chOff x="0" y="0"/>
          <a:chExt cx="0" cy="0"/>
        </a:xfrm>
      </p:grpSpPr>
      <p:pic>
        <p:nvPicPr>
          <p:cNvPr id="6" name="Picture 5" descr="A close-up of a network&#10;&#10;AI-generated content may be incorrect.">
            <a:extLst>
              <a:ext uri="{FF2B5EF4-FFF2-40B4-BE49-F238E27FC236}">
                <a16:creationId xmlns:a16="http://schemas.microsoft.com/office/drawing/2014/main" id="{F247CA38-7EE4-0968-8F90-CB76E8C4CECB}"/>
              </a:ext>
            </a:extLst>
          </p:cNvPr>
          <p:cNvPicPr>
            <a:picLocks noChangeAspect="1"/>
          </p:cNvPicPr>
          <p:nvPr/>
        </p:nvPicPr>
        <p:blipFill>
          <a:blip r:embed="rId2"/>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7213F899-28D7-59C5-547A-CC38D63EDD14}"/>
              </a:ext>
            </a:extLst>
          </p:cNvPr>
          <p:cNvPicPr>
            <a:picLocks noChangeAspect="1"/>
          </p:cNvPicPr>
          <p:nvPr/>
        </p:nvPicPr>
        <p:blipFill>
          <a:blip r:embed="rId3"/>
          <a:stretch>
            <a:fillRect/>
          </a:stretch>
        </p:blipFill>
        <p:spPr>
          <a:xfrm>
            <a:off x="0" y="875899"/>
            <a:ext cx="9037495" cy="2958154"/>
          </a:xfrm>
          <a:prstGeom prst="rect">
            <a:avLst/>
          </a:prstGeom>
        </p:spPr>
      </p:pic>
      <p:sp>
        <p:nvSpPr>
          <p:cNvPr id="9" name="TextBox 8">
            <a:extLst>
              <a:ext uri="{FF2B5EF4-FFF2-40B4-BE49-F238E27FC236}">
                <a16:creationId xmlns:a16="http://schemas.microsoft.com/office/drawing/2014/main" id="{2876C0FA-11FA-8DE9-B9D4-95901F9B6A0E}"/>
              </a:ext>
            </a:extLst>
          </p:cNvPr>
          <p:cNvSpPr txBox="1"/>
          <p:nvPr/>
        </p:nvSpPr>
        <p:spPr>
          <a:xfrm>
            <a:off x="0" y="351602"/>
            <a:ext cx="914400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Resources for Adapting Physical Activity Programs for People with Disabilities</a:t>
            </a:r>
          </a:p>
        </p:txBody>
      </p:sp>
    </p:spTree>
    <p:extLst>
      <p:ext uri="{BB962C8B-B14F-4D97-AF65-F5344CB8AC3E}">
        <p14:creationId xmlns:p14="http://schemas.microsoft.com/office/powerpoint/2010/main" val="24032207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DF8A6FFC61274A85370B3C9D4A7A9E" ma:contentTypeVersion="19" ma:contentTypeDescription="Create a new document." ma:contentTypeScope="" ma:versionID="4a92b6c563a2403a511056f05efdce1b">
  <xsd:schema xmlns:xsd="http://www.w3.org/2001/XMLSchema" xmlns:xs="http://www.w3.org/2001/XMLSchema" xmlns:p="http://schemas.microsoft.com/office/2006/metadata/properties" xmlns:ns2="9414cf8d-4b97-4737-b304-23d4f3cc3f0c" xmlns:ns3="86779155-f40e-41b3-89c0-44526aeb7dfb" targetNamespace="http://schemas.microsoft.com/office/2006/metadata/properties" ma:root="true" ma:fieldsID="0bce07ded33b19609939c3e46db1b971" ns2:_="" ns3:_="">
    <xsd:import namespace="9414cf8d-4b97-4737-b304-23d4f3cc3f0c"/>
    <xsd:import namespace="86779155-f40e-41b3-89c0-44526aeb7d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14cf8d-4b97-4737-b304-23d4f3cc3f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1b9062-ed08-46db-9a8f-f06b1d1700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779155-f40e-41b3-89c0-44526aeb7d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2b57b50-6fd5-463d-a6c4-314f33e13cf7}" ma:internalName="TaxCatchAll" ma:showField="CatchAllData" ma:web="86779155-f40e-41b3-89c0-44526aeb7d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14cf8d-4b97-4737-b304-23d4f3cc3f0c">
      <Terms xmlns="http://schemas.microsoft.com/office/infopath/2007/PartnerControls"/>
    </lcf76f155ced4ddcb4097134ff3c332f>
    <TaxCatchAll xmlns="86779155-f40e-41b3-89c0-44526aeb7dfb" xsi:nil="true"/>
    <SharedWithUsers xmlns="86779155-f40e-41b3-89c0-44526aeb7dfb">
      <UserInfo>
        <DisplayName>David Brewer</DisplayName>
        <AccountId>12</AccountId>
        <AccountType/>
      </UserInfo>
      <UserInfo>
        <DisplayName>Caitlin Kinser</DisplayName>
        <AccountId>20</AccountId>
        <AccountType/>
      </UserInfo>
      <UserInfo>
        <DisplayName>Chris Myers</DisplayName>
        <AccountId>18</AccountId>
        <AccountType/>
      </UserInfo>
      <UserInfo>
        <DisplayName>Danielle Apostolidis</DisplayName>
        <AccountId>27</AccountId>
        <AccountType/>
      </UserInfo>
      <UserInfo>
        <DisplayName>Beth Reed</DisplayName>
        <AccountId>57</AccountId>
        <AccountType/>
      </UserInfo>
      <UserInfo>
        <DisplayName>Abbie Ryan</DisplayName>
        <AccountId>84</AccountId>
        <AccountType/>
      </UserInfo>
    </SharedWithUsers>
  </documentManagement>
</p:properties>
</file>

<file path=customXml/itemProps1.xml><?xml version="1.0" encoding="utf-8"?>
<ds:datastoreItem xmlns:ds="http://schemas.openxmlformats.org/officeDocument/2006/customXml" ds:itemID="{5254D6E1-3385-4CDE-9FBE-241AD1D23472}">
  <ds:schemaRefs>
    <ds:schemaRef ds:uri="http://schemas.microsoft.com/sharepoint/v3/contenttype/forms"/>
  </ds:schemaRefs>
</ds:datastoreItem>
</file>

<file path=customXml/itemProps2.xml><?xml version="1.0" encoding="utf-8"?>
<ds:datastoreItem xmlns:ds="http://schemas.openxmlformats.org/officeDocument/2006/customXml" ds:itemID="{CFE9F8AA-BE98-4C98-9740-C9024DB96A02}"/>
</file>

<file path=customXml/itemProps3.xml><?xml version="1.0" encoding="utf-8"?>
<ds:datastoreItem xmlns:ds="http://schemas.openxmlformats.org/officeDocument/2006/customXml" ds:itemID="{01074640-0388-419F-91C2-FEBBDB6DBFE5}">
  <ds:schemaRefs>
    <ds:schemaRef ds:uri="62467eb7-e50d-4da0-ac01-b8e33138a579"/>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 ds:uri="62d32067-fa9c-4ff2-be3d-0ea9608f8f66"/>
  </ds:schemaRefs>
</ds:datastoreItem>
</file>

<file path=docProps/app.xml><?xml version="1.0" encoding="utf-8"?>
<Properties xmlns="http://schemas.openxmlformats.org/officeDocument/2006/extended-properties" xmlns:vt="http://schemas.openxmlformats.org/officeDocument/2006/docPropsVTypes">
  <Template>Office Theme</Template>
  <TotalTime>3262</TotalTime>
  <Words>586</Words>
  <Application>Microsoft Office PowerPoint</Application>
  <PresentationFormat>On-screen Show (16:9)</PresentationFormat>
  <Paragraphs>84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David Brewer</dc:creator>
  <cp:lastModifiedBy>Laura Young</cp:lastModifiedBy>
  <cp:revision>102</cp:revision>
  <dcterms:created xsi:type="dcterms:W3CDTF">2022-05-23T18:53:53Z</dcterms:created>
  <dcterms:modified xsi:type="dcterms:W3CDTF">2025-09-30T19:23:24Z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0x010100D7DF8A6FFC61274A85370B3C9D4A7A9E</vt:lpwstr>
  </property>
  <property fmtid="{D5CDD505-2E9C-101B-9397-08002B2CF9AE}" pid="3" name="MediaServiceImageTags">
    <vt:lpwstr/>
  </property>
</Properties>
</file>