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57" r:id="rId5"/>
    <p:sldId id="258" r:id="rId6"/>
    <p:sldId id="260" r:id="rId7"/>
    <p:sldId id="264" r:id="rId8"/>
    <p:sldId id="274" r:id="rId9"/>
    <p:sldId id="269" r:id="rId10"/>
    <p:sldId id="271" r:id="rId11"/>
    <p:sldId id="270" r:id="rId12"/>
    <p:sldId id="273" r:id="rId13"/>
    <p:sldId id="272" r:id="rId14"/>
    <p:sldId id="266" r:id="rId15"/>
    <p:sldId id="268"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CCDD4C-3FC3-09DA-D0C5-66017901555E}" name="Wald, Adrienne" initials="AW" userId="S::awald@mercy.edu::38dc53bf-33be-42f4-9263-2a03b05263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A2811-17BB-4969-A4D9-14467F525F9F}" v="3" dt="2025-10-07T18:39:35.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15" autoAdjust="0"/>
    <p:restoredTop sz="94694"/>
  </p:normalViewPr>
  <p:slideViewPr>
    <p:cSldViewPr snapToGrid="0" snapToObjects="1">
      <p:cViewPr varScale="1">
        <p:scale>
          <a:sx n="161" d="100"/>
          <a:sy n="161" d="100"/>
        </p:scale>
        <p:origin x="6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d, Adrienne" userId="38dc53bf-33be-42f4-9263-2a03b052632b" providerId="ADAL" clId="{4975FDB4-46CA-4FD0-B56A-E6850004C031}"/>
    <pc:docChg chg="modSld">
      <pc:chgData name="Wald, Adrienne" userId="38dc53bf-33be-42f4-9263-2a03b052632b" providerId="ADAL" clId="{4975FDB4-46CA-4FD0-B56A-E6850004C031}" dt="2025-10-07T18:40:21.430" v="31" actId="13926"/>
      <pc:docMkLst>
        <pc:docMk/>
      </pc:docMkLst>
      <pc:sldChg chg="modSp mod">
        <pc:chgData name="Wald, Adrienne" userId="38dc53bf-33be-42f4-9263-2a03b052632b" providerId="ADAL" clId="{4975FDB4-46CA-4FD0-B56A-E6850004C031}" dt="2025-10-07T18:33:04.614" v="0" actId="20577"/>
        <pc:sldMkLst>
          <pc:docMk/>
          <pc:sldMk cId="502289953" sldId="264"/>
        </pc:sldMkLst>
        <pc:spChg chg="mod">
          <ac:chgData name="Wald, Adrienne" userId="38dc53bf-33be-42f4-9263-2a03b052632b" providerId="ADAL" clId="{4975FDB4-46CA-4FD0-B56A-E6850004C031}" dt="2025-10-07T18:33:04.614" v="0" actId="20577"/>
          <ac:spMkLst>
            <pc:docMk/>
            <pc:sldMk cId="502289953" sldId="264"/>
            <ac:spMk id="5" creationId="{6EEE4E24-952F-C6CA-6A06-743AA824A10C}"/>
          </ac:spMkLst>
        </pc:spChg>
      </pc:sldChg>
      <pc:sldChg chg="modSp mod">
        <pc:chgData name="Wald, Adrienne" userId="38dc53bf-33be-42f4-9263-2a03b052632b" providerId="ADAL" clId="{4975FDB4-46CA-4FD0-B56A-E6850004C031}" dt="2025-10-07T18:40:21.430" v="31" actId="13926"/>
        <pc:sldMkLst>
          <pc:docMk/>
          <pc:sldMk cId="1039881083" sldId="266"/>
        </pc:sldMkLst>
        <pc:spChg chg="mod">
          <ac:chgData name="Wald, Adrienne" userId="38dc53bf-33be-42f4-9263-2a03b052632b" providerId="ADAL" clId="{4975FDB4-46CA-4FD0-B56A-E6850004C031}" dt="2025-10-07T18:40:21.430" v="31" actId="13926"/>
          <ac:spMkLst>
            <pc:docMk/>
            <pc:sldMk cId="1039881083" sldId="266"/>
            <ac:spMk id="2" creationId="{79B2F44C-D07E-F4F4-FF50-D2519E2B34D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CE49E-C747-B042-803B-A5D157CBAD47}" type="datetimeFigureOut">
              <a:rPr lang="en-US" smtClean="0"/>
              <a:t>10/10/25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8A93B-55B7-8449-A0D1-7D1669E0BF1A}" type="slidenum">
              <a:rPr lang="en-US" smtClean="0"/>
              <a:t>‹#›</a:t>
            </a:fld>
            <a:endParaRPr lang="en-US"/>
          </a:p>
        </p:txBody>
      </p:sp>
    </p:spTree>
    <p:extLst>
      <p:ext uri="{BB962C8B-B14F-4D97-AF65-F5344CB8AC3E}">
        <p14:creationId xmlns:p14="http://schemas.microsoft.com/office/powerpoint/2010/main" val="244392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8A93B-55B7-8449-A0D1-7D1669E0BF1A}" type="slidenum">
              <a:rPr lang="en-US" smtClean="0"/>
              <a:t>1</a:t>
            </a:fld>
            <a:endParaRPr lang="en-US"/>
          </a:p>
        </p:txBody>
      </p:sp>
    </p:spTree>
    <p:extLst>
      <p:ext uri="{BB962C8B-B14F-4D97-AF65-F5344CB8AC3E}">
        <p14:creationId xmlns:p14="http://schemas.microsoft.com/office/powerpoint/2010/main" val="171326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8A93B-55B7-8449-A0D1-7D1669E0BF1A}" type="slidenum">
              <a:rPr lang="en-US" smtClean="0"/>
              <a:t>12</a:t>
            </a:fld>
            <a:endParaRPr lang="en-US"/>
          </a:p>
        </p:txBody>
      </p:sp>
    </p:spTree>
    <p:extLst>
      <p:ext uri="{BB962C8B-B14F-4D97-AF65-F5344CB8AC3E}">
        <p14:creationId xmlns:p14="http://schemas.microsoft.com/office/powerpoint/2010/main" val="3578735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896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10/10/25</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221224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10/10/25</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229792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10/10/25</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405281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10/10/25</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3690172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10/10/25</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300641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10/10/25</a:t>
            </a:fld>
            <a:endParaRPr 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260546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10/10/25</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240079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10/10/25</a:t>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377204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10/10/25</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269291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10/10/25</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389312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327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black and white cover with text&#10;&#10;AI-generated content may be incorrect.">
            <a:extLst>
              <a:ext uri="{FF2B5EF4-FFF2-40B4-BE49-F238E27FC236}">
                <a16:creationId xmlns:a16="http://schemas.microsoft.com/office/drawing/2014/main" id="{21C209EB-99BA-FEA9-192A-432602ABB6EB}"/>
              </a:ext>
            </a:extLst>
          </p:cNvPr>
          <p:cNvPicPr>
            <a:picLocks noChangeAspect="1"/>
          </p:cNvPicPr>
          <p:nvPr/>
        </p:nvPicPr>
        <p:blipFill>
          <a:blip r:embed="rId3"/>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EBC2FB26-6531-E3F6-6169-7AF6D4EE8C5F}"/>
              </a:ext>
            </a:extLst>
          </p:cNvPr>
          <p:cNvSpPr txBox="1"/>
          <p:nvPr/>
        </p:nvSpPr>
        <p:spPr>
          <a:xfrm>
            <a:off x="268066" y="2355011"/>
            <a:ext cx="5995574" cy="830997"/>
          </a:xfrm>
          <a:prstGeom prst="rect">
            <a:avLst/>
          </a:prstGeom>
          <a:noFill/>
        </p:spPr>
        <p:txBody>
          <a:bodyPr wrap="square" rtlCol="0">
            <a:spAutoFit/>
          </a:bodyPr>
          <a:lstStyle/>
          <a:p>
            <a:r>
              <a:rPr lang="en-US" sz="2400" b="1" dirty="0">
                <a:solidFill>
                  <a:srgbClr val="00B0F0"/>
                </a:solidFill>
                <a:latin typeface="Arial" panose="020B0604020202020204" pitchFamily="34" charset="0"/>
                <a:cs typeface="Arial" panose="020B0604020202020204" pitchFamily="34" charset="0"/>
              </a:rPr>
              <a:t>Physical Activity and Exercise Intensity Terminology</a:t>
            </a:r>
          </a:p>
        </p:txBody>
      </p:sp>
      <p:sp>
        <p:nvSpPr>
          <p:cNvPr id="2" name="TextBox 1">
            <a:extLst>
              <a:ext uri="{FF2B5EF4-FFF2-40B4-BE49-F238E27FC236}">
                <a16:creationId xmlns:a16="http://schemas.microsoft.com/office/drawing/2014/main" id="{6A7F8350-5254-2004-5D66-397B355C0A5F}"/>
              </a:ext>
            </a:extLst>
          </p:cNvPr>
          <p:cNvSpPr txBox="1"/>
          <p:nvPr/>
        </p:nvSpPr>
        <p:spPr>
          <a:xfrm>
            <a:off x="268067" y="3312543"/>
            <a:ext cx="4715414" cy="738664"/>
          </a:xfrm>
          <a:prstGeom prst="rect">
            <a:avLst/>
          </a:prstGeom>
          <a:noFill/>
        </p:spPr>
        <p:txBody>
          <a:bodyPr wrap="square" lIns="91440" tIns="45720" rIns="91440" bIns="45720" rtlCol="0" anchor="t">
            <a:spAutoFit/>
          </a:bodyPr>
          <a:lstStyle/>
          <a:p>
            <a:r>
              <a:rPr lang="en-US" sz="1400" b="1" dirty="0">
                <a:latin typeface="Arial"/>
                <a:cs typeface="Arial"/>
              </a:rPr>
              <a:t>A Joint American College of Sports Medicine (ACSM) Expert Statement and Exercise and Sport Science Australia (ESSA) Consensus Statement</a:t>
            </a:r>
          </a:p>
        </p:txBody>
      </p:sp>
    </p:spTree>
    <p:extLst>
      <p:ext uri="{BB962C8B-B14F-4D97-AF65-F5344CB8AC3E}">
        <p14:creationId xmlns:p14="http://schemas.microsoft.com/office/powerpoint/2010/main" val="363968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D0B46D0-BE77-CD19-A8B8-C07EAF0D8A02}"/>
            </a:ext>
          </a:extLst>
        </p:cNvPr>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AA038E98-B014-88C6-6975-6F7D96438F81}"/>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B40EB092-5352-8758-4CA2-F88F79700E3C}"/>
              </a:ext>
            </a:extLst>
          </p:cNvPr>
          <p:cNvSpPr txBox="1"/>
          <p:nvPr/>
        </p:nvSpPr>
        <p:spPr>
          <a:xfrm>
            <a:off x="333205" y="200527"/>
            <a:ext cx="8298612" cy="427809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SUMMARY </a:t>
            </a:r>
          </a:p>
          <a:p>
            <a:endParaRPr lang="en-US" dirty="0"/>
          </a:p>
          <a:p>
            <a:r>
              <a:rPr lang="en-US" dirty="0"/>
              <a:t>This expert statement builds on previous literature and proposes a standard framework for describing and prescribing exercise intensity across different disciplines and fields. </a:t>
            </a:r>
          </a:p>
          <a:p>
            <a:endParaRPr lang="en-US" sz="1600" dirty="0"/>
          </a:p>
          <a:p>
            <a:r>
              <a:rPr lang="en-US" dirty="0"/>
              <a:t>A standard terminology is proposed for physical activity, exercise, and sport and human performance, applicable to both cardiorespiratory and resistance</a:t>
            </a:r>
          </a:p>
          <a:p>
            <a:r>
              <a:rPr lang="en-US" dirty="0"/>
              <a:t>Exercise that consists of:</a:t>
            </a:r>
          </a:p>
          <a:p>
            <a:endParaRPr lang="en-US" sz="1600" dirty="0"/>
          </a:p>
          <a:p>
            <a:pPr marL="742950" lvl="1" indent="-285750">
              <a:buFont typeface="Wingdings" panose="05000000000000000000" pitchFamily="2" charset="2"/>
              <a:buChar char="à"/>
            </a:pPr>
            <a:r>
              <a:rPr lang="en-US" b="1" dirty="0"/>
              <a:t>Five exercise intensities:  </a:t>
            </a:r>
          </a:p>
          <a:p>
            <a:pPr lvl="1"/>
            <a:r>
              <a:rPr lang="en-US" i="1" dirty="0">
                <a:solidFill>
                  <a:srgbClr val="00B0F0"/>
                </a:solidFill>
              </a:rPr>
              <a:t>		Very Low, Low, Moderate, High, and Very High</a:t>
            </a:r>
          </a:p>
          <a:p>
            <a:pPr lvl="1"/>
            <a:endParaRPr lang="en-US" sz="1400" dirty="0">
              <a:solidFill>
                <a:srgbClr val="00B0F0"/>
              </a:solidFill>
            </a:endParaRPr>
          </a:p>
          <a:p>
            <a:pPr lvl="1"/>
            <a:r>
              <a:rPr lang="en-US" dirty="0">
                <a:sym typeface="Wingdings" panose="05000000000000000000" pitchFamily="2" charset="2"/>
              </a:rPr>
              <a:t> </a:t>
            </a:r>
            <a:r>
              <a:rPr lang="en-US" b="1" dirty="0"/>
              <a:t>Five descriptors for the corresponding perception of effort</a:t>
            </a:r>
            <a:r>
              <a:rPr lang="en-US" dirty="0"/>
              <a:t>:</a:t>
            </a:r>
          </a:p>
          <a:p>
            <a:r>
              <a:rPr lang="en-US" i="1" dirty="0"/>
              <a:t>			 </a:t>
            </a:r>
            <a:r>
              <a:rPr lang="en-US" i="1" dirty="0">
                <a:solidFill>
                  <a:srgbClr val="00B0F0"/>
                </a:solidFill>
              </a:rPr>
              <a:t>Very easy, Easy, Somewhat hard, Hard, and Very hard</a:t>
            </a:r>
            <a:endParaRPr lang="en-US" b="1" i="1" dirty="0">
              <a:solidFill>
                <a:srgbClr val="00B0F0"/>
              </a:solidFill>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527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close-up of a network&#10;&#10;AI-generated content may be incorrect.">
            <a:extLst>
              <a:ext uri="{FF2B5EF4-FFF2-40B4-BE49-F238E27FC236}">
                <a16:creationId xmlns:a16="http://schemas.microsoft.com/office/drawing/2014/main" id="{92056EAA-0879-2D81-A5E7-F485025D657B}"/>
              </a:ext>
            </a:extLst>
          </p:cNvPr>
          <p:cNvPicPr>
            <a:picLocks noChangeAspect="1"/>
          </p:cNvPicPr>
          <p:nvPr/>
        </p:nvPicPr>
        <p:blipFill>
          <a:blip r:embed="rId2"/>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79B2F44C-D07E-F4F4-FF50-D2519E2B34DC}"/>
              </a:ext>
            </a:extLst>
          </p:cNvPr>
          <p:cNvSpPr txBox="1"/>
          <p:nvPr/>
        </p:nvSpPr>
        <p:spPr>
          <a:xfrm>
            <a:off x="422694" y="598402"/>
            <a:ext cx="8298612" cy="4247317"/>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References</a:t>
            </a:r>
          </a:p>
          <a:p>
            <a:r>
              <a:rPr lang="en-US" sz="1400" dirty="0"/>
              <a:t>1. Piercy KL, Troiano RP, Ballard RM, et al. The Physical Activity Guidelines for Americans. </a:t>
            </a:r>
            <a:r>
              <a:rPr lang="en-US" sz="1400" i="1" dirty="0"/>
              <a:t>JAMA</a:t>
            </a:r>
            <a:r>
              <a:rPr lang="en-US" sz="1400" dirty="0"/>
              <a:t>. 2018;320(19):2020-8. </a:t>
            </a:r>
          </a:p>
          <a:p>
            <a:r>
              <a:rPr lang="en-US" sz="1400" dirty="0"/>
              <a:t>2. DiPietro L, Buchner DM, Marquez DX, Pate RR, Pescatello LS, Whitt-Glover MC. New</a:t>
            </a:r>
          </a:p>
          <a:p>
            <a:r>
              <a:rPr lang="en-US" sz="1400" dirty="0"/>
              <a:t>635 scientific basis for the 2018 US Physical Activity Guidelines. </a:t>
            </a:r>
            <a:r>
              <a:rPr lang="en-US" sz="1400" i="1" dirty="0"/>
              <a:t>J Sport Health Sci</a:t>
            </a:r>
            <a:r>
              <a:rPr lang="en-US" sz="1400" dirty="0"/>
              <a:t>. 2019;8(3):197-200.</a:t>
            </a:r>
          </a:p>
          <a:p>
            <a:r>
              <a:rPr lang="en-US" sz="1400" dirty="0"/>
              <a:t>3. Pedersen BK, </a:t>
            </a:r>
            <a:r>
              <a:rPr lang="en-US" sz="1400" dirty="0" err="1"/>
              <a:t>Saltin</a:t>
            </a:r>
            <a:r>
              <a:rPr lang="en-US" sz="1400" dirty="0"/>
              <a:t> B. Evidence for prescribing exercise as therapy in chronic disease. </a:t>
            </a:r>
            <a:r>
              <a:rPr lang="en-US" sz="1400" i="1" dirty="0"/>
              <a:t>Scand J Med Sci Sports</a:t>
            </a:r>
            <a:r>
              <a:rPr lang="en-US" sz="1400" dirty="0"/>
              <a:t>. 2006;16 Suppl 1:3-63.</a:t>
            </a:r>
          </a:p>
          <a:p>
            <a:r>
              <a:rPr lang="en-US" sz="1400" dirty="0"/>
              <a:t>4. Powers SK, Howley ET. </a:t>
            </a:r>
            <a:r>
              <a:rPr lang="en-US" sz="1400" i="1" dirty="0"/>
              <a:t>Exercise Physiology: Theory and Application to Fitness and Performance</a:t>
            </a:r>
            <a:r>
              <a:rPr lang="en-US" sz="1400" dirty="0"/>
              <a:t>. third ed. Chicago: Brown &amp; Benchmark; 1997.</a:t>
            </a:r>
          </a:p>
          <a:p>
            <a:r>
              <a:rPr lang="en-US" sz="1400" dirty="0"/>
              <a:t>5. </a:t>
            </a:r>
            <a:r>
              <a:rPr lang="en-US" sz="1400" dirty="0" err="1"/>
              <a:t>Ratamess</a:t>
            </a:r>
            <a:r>
              <a:rPr lang="en-US" sz="1400" dirty="0"/>
              <a:t> N. </a:t>
            </a:r>
            <a:r>
              <a:rPr lang="en-US" sz="1400" i="1" dirty="0"/>
              <a:t>ACSM's foundations of strength training and conditioning</a:t>
            </a:r>
            <a:r>
              <a:rPr lang="en-US" sz="1400" dirty="0"/>
              <a:t>. Lippincott Williams &amp; Wilkins; 2012.</a:t>
            </a:r>
          </a:p>
          <a:p>
            <a:r>
              <a:rPr lang="en-US" sz="1400" dirty="0"/>
              <a:t>6. Pedersen BK, </a:t>
            </a:r>
            <a:r>
              <a:rPr lang="en-US" sz="1400" dirty="0" err="1"/>
              <a:t>Saltin</a:t>
            </a:r>
            <a:r>
              <a:rPr lang="en-US" sz="1400" dirty="0"/>
              <a:t> B. Evidence for prescribing exercise as therapy in chronic disease. </a:t>
            </a:r>
            <a:r>
              <a:rPr lang="en-US" sz="1400" i="1" dirty="0"/>
              <a:t>Scand J Med Sci Sports</a:t>
            </a:r>
            <a:r>
              <a:rPr lang="en-US" sz="1400" dirty="0"/>
              <a:t>. 2006;16 Suppl 1:3-63.</a:t>
            </a:r>
          </a:p>
          <a:p>
            <a:r>
              <a:rPr lang="en-US" sz="1400" dirty="0"/>
              <a:t>7. ACSM. Guidelines for Graded Exercise Testing and Exercise Prescription. Lea &amp; </a:t>
            </a:r>
            <a:r>
              <a:rPr lang="en-US" sz="1400" dirty="0" err="1"/>
              <a:t>Febiger</a:t>
            </a:r>
            <a:r>
              <a:rPr lang="en-US" sz="1400" dirty="0"/>
              <a:t> Philadelphia, PA; 1975.</a:t>
            </a:r>
          </a:p>
          <a:p>
            <a:r>
              <a:rPr lang="en-US" sz="1400" dirty="0"/>
              <a:t>8. ACSM's guidelines for exercise testing and prescription. 11 ed.: Lippincott Williams &amp; Wilkins; 2020. </a:t>
            </a:r>
          </a:p>
          <a:p>
            <a:r>
              <a:rPr lang="en-US" sz="1400" dirty="0"/>
              <a:t>9. Thompson W, Gordon N, Pescatello L. ACSM’s guidelines for exercise testing and prescription. Chicago, IL.: Lippincott Williams &amp; Wilkins.; 2009.</a:t>
            </a:r>
          </a:p>
          <a:p>
            <a:r>
              <a:rPr lang="en-US" sz="1400" dirty="0"/>
              <a:t>10. Howley ET. Type of activity: 768 resistance, aerobic and leisure versus occupational physical activity. Med Sci Sports </a:t>
            </a:r>
            <a:r>
              <a:rPr lang="en-US" sz="1400" dirty="0" err="1"/>
              <a:t>Exerc</a:t>
            </a:r>
            <a:r>
              <a:rPr lang="en-US" sz="1400" dirty="0"/>
              <a:t>. 2001;33(6 Suppl):S364-9; discussion S419-20.</a:t>
            </a:r>
          </a:p>
          <a:p>
            <a:endParaRPr lang="en-US" sz="1400" dirty="0"/>
          </a:p>
        </p:txBody>
      </p:sp>
    </p:spTree>
    <p:extLst>
      <p:ext uri="{BB962C8B-B14F-4D97-AF65-F5344CB8AC3E}">
        <p14:creationId xmlns:p14="http://schemas.microsoft.com/office/powerpoint/2010/main" val="1039881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8D8B078-E2A7-41B3-9526-7C1839C440C8}"/>
            </a:ext>
          </a:extLst>
        </p:cNvPr>
        <p:cNvGrpSpPr/>
        <p:nvPr/>
      </p:nvGrpSpPr>
      <p:grpSpPr>
        <a:xfrm>
          <a:off x="0" y="0"/>
          <a:ext cx="0" cy="0"/>
          <a:chOff x="0" y="0"/>
          <a:chExt cx="0" cy="0"/>
        </a:xfrm>
      </p:grpSpPr>
      <p:pic>
        <p:nvPicPr>
          <p:cNvPr id="6" name="Picture 5" descr="A close-up of a network&#10;&#10;AI-generated content may be incorrect.">
            <a:extLst>
              <a:ext uri="{FF2B5EF4-FFF2-40B4-BE49-F238E27FC236}">
                <a16:creationId xmlns:a16="http://schemas.microsoft.com/office/drawing/2014/main" id="{7E4FEB9C-C67C-16A4-9DA6-DC4E676582F3}"/>
              </a:ext>
            </a:extLst>
          </p:cNvPr>
          <p:cNvPicPr>
            <a:picLocks noChangeAspect="1"/>
          </p:cNvPicPr>
          <p:nvPr/>
        </p:nvPicPr>
        <p:blipFill>
          <a:blip r:embed="rId3"/>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FE888A65-83CE-FA58-3A73-8A6B2EF61E0A}"/>
              </a:ext>
            </a:extLst>
          </p:cNvPr>
          <p:cNvSpPr txBox="1"/>
          <p:nvPr/>
        </p:nvSpPr>
        <p:spPr>
          <a:xfrm>
            <a:off x="519478" y="442286"/>
            <a:ext cx="7698971" cy="4485843"/>
          </a:xfrm>
          <a:prstGeom prst="rect">
            <a:avLst/>
          </a:prstGeom>
          <a:noFill/>
        </p:spPr>
        <p:txBody>
          <a:bodyPr wrap="square" numCol="2" rtlCol="0">
            <a:spAutoFit/>
          </a:bodyPr>
          <a:lstStyle/>
          <a:p>
            <a:r>
              <a:rPr lang="en-US" b="1" dirty="0">
                <a:latin typeface="Arial" panose="020B0604020202020204" pitchFamily="34" charset="0"/>
                <a:cs typeface="Arial" panose="020B0604020202020204" pitchFamily="34" charset="0"/>
              </a:rPr>
              <a:t>Acknowledgements</a:t>
            </a:r>
          </a:p>
          <a:p>
            <a:r>
              <a:rPr lang="en-US" sz="1400" dirty="0">
                <a:latin typeface="Arial" panose="020B0604020202020204" pitchFamily="34" charset="0"/>
                <a:cs typeface="Arial" panose="020B0604020202020204" pitchFamily="34" charset="0"/>
              </a:rPr>
              <a:t>This slide deck was created by members of the ACSM Evidence Based Practice Committee in partnership with the authors.</a:t>
            </a: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pPr>
              <a:buClr>
                <a:srgbClr val="7030A0"/>
              </a:buClr>
            </a:pPr>
            <a:r>
              <a:rPr lang="en-US" sz="1100" b="1" u="sng" kern="100" dirty="0">
                <a:cs typeface="Arial" panose="020B0604020202020204" pitchFamily="34" charset="0"/>
              </a:rPr>
              <a:t>Authors</a:t>
            </a:r>
            <a:r>
              <a:rPr lang="en-US" sz="1100" kern="100" dirty="0">
                <a:cs typeface="Arial" panose="020B0604020202020204" pitchFamily="34" charset="0"/>
              </a:rPr>
              <a:t>					</a:t>
            </a:r>
            <a:endParaRPr lang="en-US" sz="1100" b="1" u="sng" kern="100" dirty="0">
              <a:cs typeface="Arial" panose="020B0604020202020204" pitchFamily="34" charset="0"/>
            </a:endParaRPr>
          </a:p>
          <a:p>
            <a:pPr marL="285750" indent="-285750">
              <a:buClr>
                <a:srgbClr val="7030A0"/>
              </a:buClr>
              <a:buFont typeface="Wingdings" panose="05000000000000000000" pitchFamily="2" charset="2"/>
              <a:buChar char="v"/>
            </a:pPr>
            <a:r>
              <a:rPr lang="it-IT" sz="1100" kern="100" dirty="0">
                <a:cs typeface="Arial" panose="020B0604020202020204" pitchFamily="34" charset="0"/>
              </a:rPr>
              <a:t>David J. Bishop</a:t>
            </a:r>
          </a:p>
          <a:p>
            <a:pPr marL="285750" indent="-285750">
              <a:buClr>
                <a:srgbClr val="7030A0"/>
              </a:buClr>
              <a:buFont typeface="Wingdings" panose="05000000000000000000" pitchFamily="2" charset="2"/>
              <a:buChar char="v"/>
            </a:pPr>
            <a:r>
              <a:rPr lang="en-US" sz="1100" dirty="0"/>
              <a:t>Belinda Beck</a:t>
            </a:r>
          </a:p>
          <a:p>
            <a:pPr marL="285750" indent="-285750">
              <a:buClr>
                <a:srgbClr val="7030A0"/>
              </a:buClr>
              <a:buFont typeface="Wingdings" panose="05000000000000000000" pitchFamily="2" charset="2"/>
              <a:buChar char="v"/>
            </a:pPr>
            <a:r>
              <a:rPr lang="en-US" sz="1100" dirty="0"/>
              <a:t>Stuart J. H. Biddle</a:t>
            </a:r>
          </a:p>
          <a:p>
            <a:pPr marL="285750" indent="-285750">
              <a:buClr>
                <a:srgbClr val="7030A0"/>
              </a:buClr>
              <a:buFont typeface="Wingdings" panose="05000000000000000000" pitchFamily="2" charset="2"/>
              <a:buChar char="v"/>
            </a:pPr>
            <a:r>
              <a:rPr lang="en-US" sz="1100" dirty="0"/>
              <a:t>Keri L. Denay</a:t>
            </a:r>
          </a:p>
          <a:p>
            <a:pPr marL="285750" indent="-285750">
              <a:buClr>
                <a:srgbClr val="7030A0"/>
              </a:buClr>
              <a:buFont typeface="Wingdings" panose="05000000000000000000" pitchFamily="2" charset="2"/>
              <a:buChar char="v"/>
            </a:pPr>
            <a:r>
              <a:rPr lang="en-US" sz="1100" dirty="0"/>
              <a:t>Alessandra Ferri</a:t>
            </a:r>
          </a:p>
          <a:p>
            <a:pPr marL="285750" indent="-285750">
              <a:buClr>
                <a:srgbClr val="7030A0"/>
              </a:buClr>
              <a:buFont typeface="Wingdings" panose="05000000000000000000" pitchFamily="2" charset="2"/>
              <a:buChar char="v"/>
            </a:pPr>
            <a:r>
              <a:rPr lang="en-US" sz="1100" dirty="0"/>
              <a:t>Martin J. Gibala</a:t>
            </a:r>
          </a:p>
          <a:p>
            <a:pPr marL="285750" indent="-285750">
              <a:buClr>
                <a:srgbClr val="7030A0"/>
              </a:buClr>
              <a:buFont typeface="Wingdings" panose="05000000000000000000" pitchFamily="2" charset="2"/>
              <a:buChar char="v"/>
            </a:pPr>
            <a:r>
              <a:rPr lang="en-US" sz="1100" dirty="0"/>
              <a:t>Samuel Headley</a:t>
            </a:r>
          </a:p>
          <a:p>
            <a:pPr marL="285750" indent="-285750">
              <a:buClr>
                <a:srgbClr val="7030A0"/>
              </a:buClr>
              <a:buFont typeface="Wingdings" panose="05000000000000000000" pitchFamily="2" charset="2"/>
              <a:buChar char="v"/>
            </a:pPr>
            <a:r>
              <a:rPr lang="en-US" sz="1100" dirty="0"/>
              <a:t>Andrew M. Jones</a:t>
            </a:r>
          </a:p>
          <a:p>
            <a:pPr marL="285750" indent="-285750">
              <a:buClr>
                <a:srgbClr val="7030A0"/>
              </a:buClr>
              <a:buFont typeface="Wingdings" panose="05000000000000000000" pitchFamily="2" charset="2"/>
              <a:buChar char="v"/>
            </a:pPr>
            <a:r>
              <a:rPr lang="en-US" sz="1100" dirty="0"/>
              <a:t>Mary Jung</a:t>
            </a:r>
          </a:p>
          <a:p>
            <a:pPr marL="285750" indent="-285750">
              <a:buClr>
                <a:srgbClr val="7030A0"/>
              </a:buClr>
              <a:buFont typeface="Wingdings" panose="05000000000000000000" pitchFamily="2" charset="2"/>
              <a:buChar char="v"/>
            </a:pPr>
            <a:r>
              <a:rPr lang="en-US" sz="1100" dirty="0"/>
              <a:t>Matthew J.-C. Lee</a:t>
            </a:r>
          </a:p>
          <a:p>
            <a:pPr marL="285750" indent="-285750">
              <a:buClr>
                <a:srgbClr val="7030A0"/>
              </a:buClr>
              <a:buFont typeface="Wingdings" panose="05000000000000000000" pitchFamily="2" charset="2"/>
              <a:buChar char="v"/>
            </a:pPr>
            <a:r>
              <a:rPr lang="en-US" sz="1100" dirty="0"/>
              <a:t>Trine </a:t>
            </a:r>
            <a:r>
              <a:rPr lang="en-US" sz="1100" dirty="0" err="1"/>
              <a:t>Moholdt</a:t>
            </a:r>
            <a:endParaRPr lang="en-US" sz="1100" dirty="0"/>
          </a:p>
          <a:p>
            <a:pPr marL="285750" indent="-285750">
              <a:buClr>
                <a:srgbClr val="7030A0"/>
              </a:buClr>
              <a:buFont typeface="Wingdings" panose="05000000000000000000" pitchFamily="2" charset="2"/>
              <a:buChar char="v"/>
            </a:pPr>
            <a:r>
              <a:rPr lang="en-US" sz="1100" dirty="0"/>
              <a:t>Robert U. Newton</a:t>
            </a:r>
          </a:p>
          <a:p>
            <a:pPr marL="285750" indent="-285750">
              <a:buClr>
                <a:srgbClr val="7030A0"/>
              </a:buClr>
              <a:buFont typeface="Wingdings" panose="05000000000000000000" pitchFamily="2" charset="2"/>
              <a:buChar char="v"/>
            </a:pPr>
            <a:r>
              <a:rPr lang="en-US" sz="1100" dirty="0"/>
              <a:t>Sophia Nimphius</a:t>
            </a:r>
          </a:p>
          <a:p>
            <a:pPr marL="285750" indent="-285750">
              <a:buClr>
                <a:srgbClr val="7030A0"/>
              </a:buClr>
              <a:buFont typeface="Wingdings" panose="05000000000000000000" pitchFamily="2" charset="2"/>
              <a:buChar char="v"/>
            </a:pPr>
            <a:r>
              <a:rPr lang="en-US" sz="1100" dirty="0"/>
              <a:t>Linda S. Pescatello</a:t>
            </a:r>
          </a:p>
          <a:p>
            <a:pPr marL="285750" indent="-285750">
              <a:buClr>
                <a:srgbClr val="7030A0"/>
              </a:buClr>
              <a:buFont typeface="Wingdings" panose="05000000000000000000" pitchFamily="2" charset="2"/>
              <a:buChar char="v"/>
            </a:pPr>
            <a:r>
              <a:rPr lang="en-US" sz="1100" dirty="0"/>
              <a:t>Nicholas J. Saner</a:t>
            </a:r>
          </a:p>
          <a:p>
            <a:pPr marL="285750" indent="-285750">
              <a:buClr>
                <a:srgbClr val="7030A0"/>
              </a:buClr>
              <a:buFont typeface="Wingdings" panose="05000000000000000000" pitchFamily="2" charset="2"/>
              <a:buChar char="v"/>
            </a:pPr>
            <a:r>
              <a:rPr lang="en-US" sz="1100" dirty="0"/>
              <a:t>Chris </a:t>
            </a:r>
            <a:r>
              <a:rPr lang="en-US" sz="1100" dirty="0" err="1"/>
              <a:t>Tzarimas</a:t>
            </a:r>
            <a:endParaRPr lang="it-IT" sz="1100" kern="100" dirty="0">
              <a:cs typeface="Arial" panose="020B0604020202020204" pitchFamily="34" charset="0"/>
            </a:endParaRPr>
          </a:p>
          <a:p>
            <a:pPr marL="285750" indent="-285750">
              <a:buClr>
                <a:srgbClr val="7030A0"/>
              </a:buClr>
              <a:buFont typeface="Wingdings" panose="05000000000000000000" pitchFamily="2" charset="2"/>
              <a:buChar char="v"/>
            </a:pPr>
            <a:endParaRPr lang="en-US" sz="1100" kern="100" dirty="0">
              <a:cs typeface="Arial" panose="020B0604020202020204" pitchFamily="34" charset="0"/>
            </a:endParaRPr>
          </a:p>
          <a:p>
            <a:pPr>
              <a:buClr>
                <a:srgbClr val="7030A0"/>
              </a:buClr>
            </a:pPr>
            <a:endParaRPr lang="en-US" sz="1100" kern="100" dirty="0">
              <a:cs typeface="Arial" panose="020B0604020202020204" pitchFamily="34" charset="0"/>
            </a:endParaRPr>
          </a:p>
          <a:p>
            <a:pPr>
              <a:buClr>
                <a:srgbClr val="7030A0"/>
              </a:buClr>
            </a:pPr>
            <a:endParaRPr lang="en-US" sz="1100" kern="100" dirty="0">
              <a:cs typeface="Arial" panose="020B0604020202020204" pitchFamily="34" charset="0"/>
            </a:endParaRPr>
          </a:p>
          <a:p>
            <a:pPr>
              <a:buClr>
                <a:srgbClr val="7030A0"/>
              </a:buClr>
            </a:pPr>
            <a:endParaRPr lang="en-US" sz="1100" kern="100" dirty="0">
              <a:cs typeface="Arial" panose="020B0604020202020204" pitchFamily="34" charset="0"/>
            </a:endParaRPr>
          </a:p>
          <a:p>
            <a:pPr>
              <a:buClr>
                <a:srgbClr val="7030A0"/>
              </a:buClr>
            </a:pPr>
            <a:endParaRPr lang="en-US" sz="1100" kern="100" dirty="0">
              <a:cs typeface="Arial" panose="020B0604020202020204" pitchFamily="34" charset="0"/>
            </a:endParaRPr>
          </a:p>
          <a:p>
            <a:pPr>
              <a:buClr>
                <a:srgbClr val="7030A0"/>
              </a:buClr>
            </a:pPr>
            <a:endParaRPr lang="en-US" sz="1100" kern="100" dirty="0">
              <a:cs typeface="Arial" panose="020B0604020202020204" pitchFamily="34" charset="0"/>
            </a:endParaRPr>
          </a:p>
          <a:p>
            <a:pPr>
              <a:buClr>
                <a:srgbClr val="7030A0"/>
              </a:buClr>
            </a:pPr>
            <a:endParaRPr lang="en-US" sz="1100" kern="100" dirty="0">
              <a:cs typeface="Arial" panose="020B0604020202020204" pitchFamily="34" charset="0"/>
            </a:endParaRPr>
          </a:p>
          <a:p>
            <a:pPr>
              <a:buClr>
                <a:srgbClr val="7030A0"/>
              </a:buClr>
            </a:pPr>
            <a:endParaRPr lang="en-US" sz="1100" b="1" u="sng" kern="100" dirty="0">
              <a:cs typeface="Arial" panose="020B0604020202020204" pitchFamily="34" charset="0"/>
            </a:endParaRPr>
          </a:p>
          <a:p>
            <a:pPr>
              <a:buClr>
                <a:srgbClr val="7030A0"/>
              </a:buClr>
            </a:pPr>
            <a:endParaRPr lang="en-US" sz="1100" b="1" u="sng" kern="100" dirty="0">
              <a:cs typeface="Arial" panose="020B0604020202020204" pitchFamily="34" charset="0"/>
            </a:endParaRPr>
          </a:p>
          <a:p>
            <a:pPr>
              <a:buClr>
                <a:srgbClr val="7030A0"/>
              </a:buClr>
            </a:pPr>
            <a:r>
              <a:rPr lang="en-US" sz="1100" b="1" u="sng" kern="100" dirty="0">
                <a:cs typeface="Arial" panose="020B0604020202020204" pitchFamily="34" charset="0"/>
              </a:rPr>
              <a:t>EBP Committee</a:t>
            </a:r>
            <a:r>
              <a:rPr lang="en-US" sz="1100" kern="100" dirty="0">
                <a:cs typeface="Arial" panose="020B0604020202020204" pitchFamily="34" charset="0"/>
              </a:rPr>
              <a:t>	</a:t>
            </a:r>
            <a:r>
              <a:rPr lang="it-IT" sz="1100" kern="100" dirty="0">
                <a:cs typeface="Arial" panose="020B0604020202020204" pitchFamily="34" charset="0"/>
              </a:rPr>
              <a:t>				</a:t>
            </a:r>
          </a:p>
          <a:p>
            <a:pPr marL="285750" indent="-285750">
              <a:buClr>
                <a:srgbClr val="7030A0"/>
              </a:buClr>
              <a:buFont typeface="Wingdings" panose="05000000000000000000" pitchFamily="2" charset="2"/>
              <a:buChar char="v"/>
            </a:pPr>
            <a:r>
              <a:rPr lang="en-US" sz="1100" kern="100" dirty="0">
                <a:cs typeface="Arial" panose="020B0604020202020204" pitchFamily="34" charset="0"/>
              </a:rPr>
              <a:t>Brian Andonian, M.D.				</a:t>
            </a:r>
          </a:p>
          <a:p>
            <a:pPr marL="285750" indent="-285750">
              <a:buClr>
                <a:srgbClr val="7030A0"/>
              </a:buClr>
              <a:buFont typeface="Wingdings" panose="05000000000000000000" pitchFamily="2" charset="2"/>
              <a:buChar char="v"/>
            </a:pPr>
            <a:r>
              <a:rPr lang="de-DE" sz="1100" kern="100" dirty="0">
                <a:cs typeface="Arial" panose="020B0604020202020204" pitchFamily="34" charset="0"/>
              </a:rPr>
              <a:t>Christian E. Behrens, Jr., Ph.D.	</a:t>
            </a:r>
          </a:p>
          <a:p>
            <a:pPr marL="285750" indent="-285750">
              <a:buClr>
                <a:srgbClr val="7030A0"/>
              </a:buClr>
              <a:buFont typeface="Wingdings" panose="05000000000000000000" pitchFamily="2" charset="2"/>
              <a:buChar char="v"/>
            </a:pPr>
            <a:r>
              <a:rPr lang="en-US" sz="1100" kern="100" dirty="0">
                <a:cs typeface="Arial" panose="020B0604020202020204" pitchFamily="34" charset="0"/>
              </a:rPr>
              <a:t>Chris Connolly, Ph.D., FACSM. </a:t>
            </a:r>
          </a:p>
          <a:p>
            <a:pPr marL="285750" indent="-285750">
              <a:buClr>
                <a:srgbClr val="7030A0"/>
              </a:buClr>
              <a:buFont typeface="Wingdings" panose="05000000000000000000" pitchFamily="2" charset="2"/>
              <a:buChar char="v"/>
            </a:pPr>
            <a:r>
              <a:rPr lang="en-US" sz="1100" kern="100" dirty="0">
                <a:cs typeface="Arial" panose="020B0604020202020204" pitchFamily="34" charset="0"/>
              </a:rPr>
              <a:t>Christina Anne Day, M.S.N</a:t>
            </a:r>
          </a:p>
          <a:p>
            <a:pPr marL="285750" indent="-285750">
              <a:buClr>
                <a:srgbClr val="7030A0"/>
              </a:buClr>
              <a:buFont typeface="Wingdings" panose="05000000000000000000" pitchFamily="2" charset="2"/>
              <a:buChar char="v"/>
            </a:pPr>
            <a:r>
              <a:rPr lang="en-US" sz="1100" kern="100" dirty="0">
                <a:cs typeface="Arial" panose="020B0604020202020204" pitchFamily="34" charset="0"/>
              </a:rPr>
              <a:t>Brian Helsel, Ph.D., C.S.C.S.	</a:t>
            </a:r>
          </a:p>
          <a:p>
            <a:pPr marL="285750" indent="-285750">
              <a:buClr>
                <a:srgbClr val="7030A0"/>
              </a:buClr>
              <a:buFont typeface="Wingdings" panose="05000000000000000000" pitchFamily="2" charset="2"/>
              <a:buChar char="v"/>
            </a:pPr>
            <a:r>
              <a:rPr lang="en-US" sz="1100" kern="100" dirty="0">
                <a:cs typeface="Arial" panose="020B0604020202020204" pitchFamily="34" charset="0"/>
              </a:rPr>
              <a:t>Kristine </a:t>
            </a:r>
            <a:r>
              <a:rPr lang="en-US" sz="1100" kern="100" dirty="0" err="1">
                <a:cs typeface="Arial" panose="020B0604020202020204" pitchFamily="34" charset="0"/>
              </a:rPr>
              <a:t>Godziuk</a:t>
            </a:r>
            <a:r>
              <a:rPr lang="en-US" sz="1100" kern="100" dirty="0">
                <a:cs typeface="Arial" panose="020B0604020202020204" pitchFamily="34" charset="0"/>
              </a:rPr>
              <a:t>, Ph.D.</a:t>
            </a:r>
          </a:p>
          <a:p>
            <a:pPr marL="285750" indent="-285750">
              <a:buClr>
                <a:srgbClr val="7030A0"/>
              </a:buClr>
              <a:buFont typeface="Wingdings" panose="05000000000000000000" pitchFamily="2" charset="2"/>
              <a:buChar char="v"/>
            </a:pPr>
            <a:r>
              <a:rPr lang="en-US" sz="1100" kern="100" dirty="0">
                <a:cs typeface="Arial" panose="020B0604020202020204" pitchFamily="34" charset="0"/>
              </a:rPr>
              <a:t>Nicole Katz, M.D.</a:t>
            </a:r>
          </a:p>
          <a:p>
            <a:pPr marL="285750" indent="-285750">
              <a:buClr>
                <a:srgbClr val="7030A0"/>
              </a:buClr>
              <a:buFont typeface="Wingdings" panose="05000000000000000000" pitchFamily="2" charset="2"/>
              <a:buChar char="v"/>
            </a:pPr>
            <a:r>
              <a:rPr lang="en-US" sz="1100" kern="100" dirty="0">
                <a:cs typeface="Arial" panose="020B0604020202020204" pitchFamily="34" charset="0"/>
              </a:rPr>
              <a:t>Hayley V. MacDonald, Ph.D.</a:t>
            </a:r>
          </a:p>
          <a:p>
            <a:pPr marL="285750" indent="-285750">
              <a:buClr>
                <a:srgbClr val="7030A0"/>
              </a:buClr>
              <a:buFont typeface="Wingdings" panose="05000000000000000000" pitchFamily="2" charset="2"/>
              <a:buChar char="v"/>
            </a:pPr>
            <a:r>
              <a:rPr lang="en-US" sz="1100" kern="100" dirty="0">
                <a:cs typeface="Arial" panose="020B0604020202020204" pitchFamily="34" charset="0"/>
              </a:rPr>
              <a:t>James Patrick MacDonald, M.D., M.P.H. FACSM</a:t>
            </a:r>
          </a:p>
          <a:p>
            <a:pPr marL="285750" indent="-285750">
              <a:buClr>
                <a:srgbClr val="7030A0"/>
              </a:buClr>
              <a:buFont typeface="Wingdings" panose="05000000000000000000" pitchFamily="2" charset="2"/>
              <a:buChar char="v"/>
            </a:pPr>
            <a:r>
              <a:rPr lang="it-IT" sz="1100" kern="100" dirty="0">
                <a:cs typeface="Arial" panose="020B0604020202020204" pitchFamily="34" charset="0"/>
              </a:rPr>
              <a:t>Terry L. Nicola, M.D., FACSM.	</a:t>
            </a:r>
            <a:endParaRPr lang="de-DE" sz="1100" kern="100" dirty="0">
              <a:cs typeface="Arial" panose="020B0604020202020204" pitchFamily="34" charset="0"/>
            </a:endParaRPr>
          </a:p>
          <a:p>
            <a:pPr marL="285750" indent="-285750">
              <a:buClr>
                <a:srgbClr val="7030A0"/>
              </a:buClr>
              <a:buFont typeface="Wingdings" panose="05000000000000000000" pitchFamily="2" charset="2"/>
              <a:buChar char="v"/>
            </a:pPr>
            <a:r>
              <a:rPr lang="en-US" sz="1100" kern="100" dirty="0">
                <a:cs typeface="Arial" panose="020B0604020202020204" pitchFamily="34" charset="0"/>
              </a:rPr>
              <a:t>Dawn Podulka Coe, Ph.D., FACSM</a:t>
            </a:r>
          </a:p>
          <a:p>
            <a:pPr marL="285750" indent="-285750">
              <a:buClr>
                <a:srgbClr val="7030A0"/>
              </a:buClr>
              <a:buFont typeface="Wingdings" panose="05000000000000000000" pitchFamily="2" charset="2"/>
              <a:buChar char="v"/>
            </a:pPr>
            <a:r>
              <a:rPr lang="en-US" sz="1100" kern="100" dirty="0">
                <a:cs typeface="Arial" panose="020B0604020202020204" pitchFamily="34" charset="0"/>
              </a:rPr>
              <a:t>Bridget A. Peters, D.O., Ph.D.	</a:t>
            </a:r>
          </a:p>
          <a:p>
            <a:pPr marL="285750" indent="-285750">
              <a:buClr>
                <a:srgbClr val="7030A0"/>
              </a:buClr>
              <a:buFont typeface="Wingdings" panose="05000000000000000000" pitchFamily="2" charset="2"/>
              <a:buChar char="v"/>
            </a:pPr>
            <a:r>
              <a:rPr lang="en-US" sz="1100" kern="100" dirty="0">
                <a:cs typeface="Arial" panose="020B0604020202020204" pitchFamily="34" charset="0"/>
              </a:rPr>
              <a:t>Adrienne Wald, Ed.D. </a:t>
            </a:r>
          </a:p>
          <a:p>
            <a:pPr marL="285750" indent="-285750">
              <a:buClr>
                <a:srgbClr val="7030A0"/>
              </a:buClr>
              <a:buFont typeface="Wingdings" panose="05000000000000000000" pitchFamily="2" charset="2"/>
              <a:buChar char="v"/>
            </a:pPr>
            <a:r>
              <a:rPr lang="en-US" sz="1100" kern="100" dirty="0">
                <a:cs typeface="Arial" panose="020B0604020202020204" pitchFamily="34" charset="0"/>
              </a:rPr>
              <a:t>Laura Young, Ph.D. </a:t>
            </a:r>
          </a:p>
          <a:p>
            <a:pPr marL="285750" indent="-285750">
              <a:buClr>
                <a:srgbClr val="7030A0"/>
              </a:buClr>
              <a:buFont typeface="Wingdings" panose="05000000000000000000" pitchFamily="2" charset="2"/>
              <a:buChar char="v"/>
            </a:pPr>
            <a:endParaRPr lang="en-US" sz="1100" kern="100" dirty="0">
              <a:cs typeface="Arial" panose="020B0604020202020204" pitchFamily="34" charset="0"/>
            </a:endParaRPr>
          </a:p>
          <a:p>
            <a:endParaRPr lang="en-US" sz="1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34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up of a black and white background&#10;&#10;AI-generated content may be incorrect.">
            <a:extLst>
              <a:ext uri="{FF2B5EF4-FFF2-40B4-BE49-F238E27FC236}">
                <a16:creationId xmlns:a16="http://schemas.microsoft.com/office/drawing/2014/main" id="{9AD957A5-C0BF-3E37-669E-C6D6EF1EEAE0}"/>
              </a:ext>
            </a:extLst>
          </p:cNvPr>
          <p:cNvPicPr>
            <a:picLocks noChangeAspect="1"/>
          </p:cNvPicPr>
          <p:nvPr/>
        </p:nvPicPr>
        <p:blipFill>
          <a:blip r:embed="rId2"/>
          <a:stretch>
            <a:fillRect/>
          </a:stretch>
        </p:blipFill>
        <p:spPr>
          <a:xfrm>
            <a:off x="0" y="-5787"/>
            <a:ext cx="9144001" cy="5143500"/>
          </a:xfrm>
          <a:prstGeom prst="rect">
            <a:avLst/>
          </a:prstGeom>
        </p:spPr>
      </p:pic>
      <p:sp>
        <p:nvSpPr>
          <p:cNvPr id="5" name="TextBox 4">
            <a:extLst>
              <a:ext uri="{FF2B5EF4-FFF2-40B4-BE49-F238E27FC236}">
                <a16:creationId xmlns:a16="http://schemas.microsoft.com/office/drawing/2014/main" id="{A796A591-14D5-7706-78FF-82AA21DE4D31}"/>
              </a:ext>
            </a:extLst>
          </p:cNvPr>
          <p:cNvSpPr txBox="1"/>
          <p:nvPr/>
        </p:nvSpPr>
        <p:spPr>
          <a:xfrm>
            <a:off x="767752" y="82752"/>
            <a:ext cx="2622430"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PURPOSE OF STATEMENT</a:t>
            </a:r>
          </a:p>
        </p:txBody>
      </p:sp>
      <p:sp>
        <p:nvSpPr>
          <p:cNvPr id="6" name="TextBox 5">
            <a:extLst>
              <a:ext uri="{FF2B5EF4-FFF2-40B4-BE49-F238E27FC236}">
                <a16:creationId xmlns:a16="http://schemas.microsoft.com/office/drawing/2014/main" id="{7CE789D3-B8AE-0F98-2EAD-2440BDE840C8}"/>
              </a:ext>
            </a:extLst>
          </p:cNvPr>
          <p:cNvSpPr txBox="1"/>
          <p:nvPr/>
        </p:nvSpPr>
        <p:spPr>
          <a:xfrm>
            <a:off x="3635667" y="498251"/>
            <a:ext cx="4908430" cy="3662541"/>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Problem</a:t>
            </a:r>
            <a:endParaRPr lang="en-US"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There is widespread inconsistent use of terminology regarding physical activity and exercise intensity. This has hampered research efforts over the years and likely limited the adoption of physical activity recommendations.</a:t>
            </a: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Purpose</a:t>
            </a:r>
            <a:endParaRPr lang="en-US" sz="14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This statement was developed by an international group of researchers and practitioners from the American College of Sports Medicine (ACSM) and Exercise and Sports Science Australia (ESSA) representatives for the purpose of proposing standardizing physical activity and exercise terminology for utility across all ages, sexes, genders, physical abilities, conditions, applications, and activities.</a:t>
            </a: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36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black and white background with purple lines and dots&#10;&#10;AI-generated content may be incorrect.">
            <a:extLst>
              <a:ext uri="{FF2B5EF4-FFF2-40B4-BE49-F238E27FC236}">
                <a16:creationId xmlns:a16="http://schemas.microsoft.com/office/drawing/2014/main" id="{FE97543F-11CA-8276-D0F1-CA0A9725363E}"/>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9B29F989-634A-DB1A-178D-C07D9CFC35CC}"/>
              </a:ext>
            </a:extLst>
          </p:cNvPr>
          <p:cNvSpPr txBox="1"/>
          <p:nvPr/>
        </p:nvSpPr>
        <p:spPr>
          <a:xfrm>
            <a:off x="767752" y="267419"/>
            <a:ext cx="262243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BACKGROUND</a:t>
            </a:r>
          </a:p>
        </p:txBody>
      </p:sp>
      <p:sp>
        <p:nvSpPr>
          <p:cNvPr id="6" name="TextBox 5">
            <a:extLst>
              <a:ext uri="{FF2B5EF4-FFF2-40B4-BE49-F238E27FC236}">
                <a16:creationId xmlns:a16="http://schemas.microsoft.com/office/drawing/2014/main" id="{36A8ABCE-AE14-4C3D-AC85-126FD405B22C}"/>
              </a:ext>
            </a:extLst>
          </p:cNvPr>
          <p:cNvSpPr txBox="1"/>
          <p:nvPr/>
        </p:nvSpPr>
        <p:spPr>
          <a:xfrm>
            <a:off x="184298" y="1368813"/>
            <a:ext cx="8796669" cy="2462213"/>
          </a:xfrm>
          <a:prstGeom prst="rect">
            <a:avLst/>
          </a:prstGeom>
          <a:solidFill>
            <a:schemeClr val="bg1"/>
          </a:solidFill>
          <a:ln>
            <a:solidFill>
              <a:schemeClr val="tx1"/>
            </a:solidFill>
          </a:ln>
        </p:spPr>
        <p:txBody>
          <a:bodyPr wrap="square" rtlCol="0">
            <a:spAutoFit/>
          </a:bodyPr>
          <a:lstStyle/>
          <a:p>
            <a:pPr algn="ctr"/>
            <a:r>
              <a:rPr lang="en-US" sz="1600" dirty="0">
                <a:latin typeface="Arial" panose="020B0604020202020204" pitchFamily="34" charset="0"/>
                <a:cs typeface="Arial" panose="020B0604020202020204" pitchFamily="34" charset="0"/>
              </a:rPr>
              <a:t>The evidence for physical activity and exercise health benefits is overwhelming and irrefutable</a:t>
            </a:r>
            <a:r>
              <a:rPr lang="en-US" sz="1600" baseline="30000" dirty="0">
                <a:latin typeface="Arial" panose="020B0604020202020204" pitchFamily="34" charset="0"/>
                <a:cs typeface="Arial" panose="020B0604020202020204" pitchFamily="34" charset="0"/>
              </a:rPr>
              <a:t>1,2 </a:t>
            </a:r>
          </a:p>
          <a:p>
            <a:pPr algn="ctr"/>
            <a:endParaRPr lang="en-US" sz="10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Training principles are regularly utilized to enhance health and prevent disease</a:t>
            </a:r>
          </a:p>
          <a:p>
            <a:pPr algn="ctr"/>
            <a:endParaRPr lang="en-US" sz="10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General physical activity recommendations have been developed by various organizations</a:t>
            </a:r>
          </a:p>
          <a:p>
            <a:pPr lvl="1" algn="ctr"/>
            <a:r>
              <a:rPr lang="en-US" sz="1400" i="1" dirty="0">
                <a:solidFill>
                  <a:srgbClr val="00B0F0"/>
                </a:solidFill>
                <a:latin typeface="Arial" panose="020B0604020202020204" pitchFamily="34" charset="0"/>
                <a:cs typeface="Arial" panose="020B0604020202020204" pitchFamily="34" charset="0"/>
              </a:rPr>
              <a:t>These appear similar in direction, but inconsistent in definitions and criteria</a:t>
            </a:r>
          </a:p>
          <a:p>
            <a:pPr lvl="1" algn="ctr"/>
            <a:endParaRPr lang="en-US" sz="10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Personalized exercise prescriptions are often needed to guide individuals in becoming more active in a healthy and habitual way</a:t>
            </a:r>
            <a:r>
              <a:rPr lang="en-US" sz="1600" baseline="30000" dirty="0">
                <a:latin typeface="Arial" panose="020B0604020202020204" pitchFamily="34" charset="0"/>
                <a:cs typeface="Arial" panose="020B0604020202020204" pitchFamily="34" charset="0"/>
              </a:rPr>
              <a:t>3</a:t>
            </a:r>
          </a:p>
          <a:p>
            <a:pPr algn="ctr"/>
            <a:r>
              <a:rPr lang="en-US" sz="1400" i="1" dirty="0">
                <a:solidFill>
                  <a:srgbClr val="00B0F0"/>
                </a:solidFill>
                <a:latin typeface="Arial" panose="020B0604020202020204" pitchFamily="34" charset="0"/>
                <a:cs typeface="Arial" panose="020B0604020202020204" pitchFamily="34" charset="0"/>
              </a:rPr>
              <a:t>This is challenging without standardized, commonly-accepted exercise terminology</a:t>
            </a:r>
          </a:p>
        </p:txBody>
      </p:sp>
    </p:spTree>
    <p:extLst>
      <p:ext uri="{BB962C8B-B14F-4D97-AF65-F5344CB8AC3E}">
        <p14:creationId xmlns:p14="http://schemas.microsoft.com/office/powerpoint/2010/main" val="2720847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close-up of a black and white background&#10;&#10;AI-generated content may be incorrect.">
            <a:extLst>
              <a:ext uri="{FF2B5EF4-FFF2-40B4-BE49-F238E27FC236}">
                <a16:creationId xmlns:a16="http://schemas.microsoft.com/office/drawing/2014/main" id="{3AADF2CD-C845-265D-CAD8-1B8B390C98D6}"/>
              </a:ext>
            </a:extLst>
          </p:cNvPr>
          <p:cNvPicPr>
            <a:picLocks noChangeAspect="1"/>
          </p:cNvPicPr>
          <p:nvPr/>
        </p:nvPicPr>
        <p:blipFill>
          <a:blip r:embed="rId2"/>
          <a:stretch>
            <a:fillRect/>
          </a:stretch>
        </p:blipFill>
        <p:spPr>
          <a:xfrm>
            <a:off x="0" y="5787"/>
            <a:ext cx="9144000" cy="5143500"/>
          </a:xfrm>
          <a:prstGeom prst="rect">
            <a:avLst/>
          </a:prstGeom>
        </p:spPr>
      </p:pic>
      <p:sp>
        <p:nvSpPr>
          <p:cNvPr id="7" name="TextBox 6">
            <a:extLst>
              <a:ext uri="{FF2B5EF4-FFF2-40B4-BE49-F238E27FC236}">
                <a16:creationId xmlns:a16="http://schemas.microsoft.com/office/drawing/2014/main" id="{E25737DE-DA24-C5B2-32DB-D7E3DAC7E08D}"/>
              </a:ext>
            </a:extLst>
          </p:cNvPr>
          <p:cNvSpPr txBox="1"/>
          <p:nvPr/>
        </p:nvSpPr>
        <p:spPr>
          <a:xfrm>
            <a:off x="789641" y="160558"/>
            <a:ext cx="3175598" cy="646331"/>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ILLUSTRATION OF PROBLEM</a:t>
            </a:r>
          </a:p>
        </p:txBody>
      </p:sp>
      <p:sp>
        <p:nvSpPr>
          <p:cNvPr id="14" name="TextBox 13">
            <a:extLst>
              <a:ext uri="{FF2B5EF4-FFF2-40B4-BE49-F238E27FC236}">
                <a16:creationId xmlns:a16="http://schemas.microsoft.com/office/drawing/2014/main" id="{2A8F0DD9-C442-142E-773A-421574DEBF87}"/>
              </a:ext>
            </a:extLst>
          </p:cNvPr>
          <p:cNvSpPr txBox="1"/>
          <p:nvPr/>
        </p:nvSpPr>
        <p:spPr>
          <a:xfrm>
            <a:off x="3745064" y="8281"/>
            <a:ext cx="5398936" cy="923330"/>
          </a:xfrm>
          <a:prstGeom prst="rect">
            <a:avLst/>
          </a:prstGeom>
          <a:noFill/>
        </p:spPr>
        <p:txBody>
          <a:bodyPr wrap="square" rtlCol="0">
            <a:spAutoFit/>
          </a:bodyPr>
          <a:lstStyle/>
          <a:p>
            <a:r>
              <a:rPr lang="en-AU" i="1" dirty="0"/>
              <a:t>Inconsistencies in some of the many terms used by researchers, practitioners, and leading agencies to categorise (in)activity and exercise intensity. </a:t>
            </a:r>
            <a:endParaRPr lang="en-US" i="1" dirty="0"/>
          </a:p>
        </p:txBody>
      </p:sp>
      <p:pic>
        <p:nvPicPr>
          <p:cNvPr id="2" name="Picture 1" descr="A diagram of a bicycle path&#10;&#10;Description automatically generated with medium confidence">
            <a:extLst>
              <a:ext uri="{FF2B5EF4-FFF2-40B4-BE49-F238E27FC236}">
                <a16:creationId xmlns:a16="http://schemas.microsoft.com/office/drawing/2014/main" id="{D0109978-5FAB-949A-0004-724A5DA9F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43" y="902301"/>
            <a:ext cx="5975985" cy="4037965"/>
          </a:xfrm>
          <a:prstGeom prst="rect">
            <a:avLst/>
          </a:prstGeom>
        </p:spPr>
      </p:pic>
    </p:spTree>
    <p:extLst>
      <p:ext uri="{BB962C8B-B14F-4D97-AF65-F5344CB8AC3E}">
        <p14:creationId xmlns:p14="http://schemas.microsoft.com/office/powerpoint/2010/main" val="50228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1C036-EADA-328D-8A1F-3CD59E26D361}"/>
            </a:ext>
          </a:extLst>
        </p:cNvPr>
        <p:cNvGrpSpPr/>
        <p:nvPr/>
      </p:nvGrpSpPr>
      <p:grpSpPr>
        <a:xfrm>
          <a:off x="0" y="0"/>
          <a:ext cx="0" cy="0"/>
          <a:chOff x="0" y="0"/>
          <a:chExt cx="0" cy="0"/>
        </a:xfrm>
      </p:grpSpPr>
      <p:pic>
        <p:nvPicPr>
          <p:cNvPr id="6" name="Picture 5" descr="A close-up of a black and white background&#10;&#10;AI-generated content may be incorrect.">
            <a:extLst>
              <a:ext uri="{FF2B5EF4-FFF2-40B4-BE49-F238E27FC236}">
                <a16:creationId xmlns:a16="http://schemas.microsoft.com/office/drawing/2014/main" id="{07A84C7C-13E5-66D1-55CF-0BFD60CE9078}"/>
              </a:ext>
            </a:extLst>
          </p:cNvPr>
          <p:cNvPicPr>
            <a:picLocks noChangeAspect="1"/>
          </p:cNvPicPr>
          <p:nvPr/>
        </p:nvPicPr>
        <p:blipFill>
          <a:blip r:embed="rId2"/>
          <a:stretch>
            <a:fillRect/>
          </a:stretch>
        </p:blipFill>
        <p:spPr>
          <a:xfrm>
            <a:off x="0" y="5787"/>
            <a:ext cx="9144000" cy="5143500"/>
          </a:xfrm>
          <a:prstGeom prst="rect">
            <a:avLst/>
          </a:prstGeom>
        </p:spPr>
      </p:pic>
      <p:sp>
        <p:nvSpPr>
          <p:cNvPr id="7" name="TextBox 6">
            <a:extLst>
              <a:ext uri="{FF2B5EF4-FFF2-40B4-BE49-F238E27FC236}">
                <a16:creationId xmlns:a16="http://schemas.microsoft.com/office/drawing/2014/main" id="{DDC526E9-614B-4FCE-EF63-9F845D29FF07}"/>
              </a:ext>
            </a:extLst>
          </p:cNvPr>
          <p:cNvSpPr txBox="1"/>
          <p:nvPr/>
        </p:nvSpPr>
        <p:spPr>
          <a:xfrm>
            <a:off x="789641" y="160558"/>
            <a:ext cx="3175598" cy="646331"/>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ILLUSTRATION OF PROBLEM</a:t>
            </a:r>
          </a:p>
        </p:txBody>
      </p:sp>
      <p:pic>
        <p:nvPicPr>
          <p:cNvPr id="13" name="Picture 12">
            <a:extLst>
              <a:ext uri="{FF2B5EF4-FFF2-40B4-BE49-F238E27FC236}">
                <a16:creationId xmlns:a16="http://schemas.microsoft.com/office/drawing/2014/main" id="{009E000E-6C61-FC3D-C494-1CAEC42AE414}"/>
              </a:ext>
            </a:extLst>
          </p:cNvPr>
          <p:cNvPicPr>
            <a:picLocks noChangeAspect="1"/>
          </p:cNvPicPr>
          <p:nvPr/>
        </p:nvPicPr>
        <p:blipFill>
          <a:blip r:embed="rId3"/>
          <a:stretch>
            <a:fillRect/>
          </a:stretch>
        </p:blipFill>
        <p:spPr>
          <a:xfrm>
            <a:off x="182880" y="828352"/>
            <a:ext cx="8765288" cy="3345845"/>
          </a:xfrm>
          <a:prstGeom prst="rect">
            <a:avLst/>
          </a:prstGeom>
          <a:ln>
            <a:solidFill>
              <a:schemeClr val="tx1"/>
            </a:solidFill>
          </a:ln>
        </p:spPr>
      </p:pic>
      <p:sp>
        <p:nvSpPr>
          <p:cNvPr id="14" name="TextBox 13">
            <a:extLst>
              <a:ext uri="{FF2B5EF4-FFF2-40B4-BE49-F238E27FC236}">
                <a16:creationId xmlns:a16="http://schemas.microsoft.com/office/drawing/2014/main" id="{FEF3C748-E846-4193-2048-E71AF7F96494}"/>
              </a:ext>
            </a:extLst>
          </p:cNvPr>
          <p:cNvSpPr txBox="1"/>
          <p:nvPr/>
        </p:nvSpPr>
        <p:spPr>
          <a:xfrm>
            <a:off x="4103760" y="106499"/>
            <a:ext cx="4724399" cy="646331"/>
          </a:xfrm>
          <a:prstGeom prst="rect">
            <a:avLst/>
          </a:prstGeom>
          <a:noFill/>
        </p:spPr>
        <p:txBody>
          <a:bodyPr wrap="square" rtlCol="0">
            <a:spAutoFit/>
          </a:bodyPr>
          <a:lstStyle/>
          <a:p>
            <a:r>
              <a:rPr lang="en-US" i="1" dirty="0"/>
              <a:t>Discrepancies with current descriptors and criteria to estimate activity/exercise intensity*</a:t>
            </a:r>
          </a:p>
        </p:txBody>
      </p:sp>
      <p:sp>
        <p:nvSpPr>
          <p:cNvPr id="5" name="TextBox 4">
            <a:extLst>
              <a:ext uri="{FF2B5EF4-FFF2-40B4-BE49-F238E27FC236}">
                <a16:creationId xmlns:a16="http://schemas.microsoft.com/office/drawing/2014/main" id="{1AB5D843-1E7A-14E7-F2BE-C1FCDF4C83C6}"/>
              </a:ext>
            </a:extLst>
          </p:cNvPr>
          <p:cNvSpPr txBox="1"/>
          <p:nvPr/>
        </p:nvSpPr>
        <p:spPr>
          <a:xfrm>
            <a:off x="2377440" y="4195660"/>
            <a:ext cx="5105400" cy="461665"/>
          </a:xfrm>
          <a:prstGeom prst="rect">
            <a:avLst/>
          </a:prstGeom>
          <a:noFill/>
        </p:spPr>
        <p:txBody>
          <a:bodyPr wrap="square">
            <a:spAutoFit/>
          </a:bodyPr>
          <a:lstStyle/>
          <a:p>
            <a:pPr algn="l"/>
            <a:r>
              <a:rPr lang="en-US" sz="1200" i="1" dirty="0"/>
              <a:t>*Based on the Exercise and Sport Science Australia (ESSA) position statement ACSM’s Guidelines for Exercise Testing and Prescription </a:t>
            </a:r>
            <a:r>
              <a:rPr lang="en-US" sz="1200" i="1" baseline="30000" dirty="0"/>
              <a:t>7-9,</a:t>
            </a:r>
            <a:r>
              <a:rPr lang="en-US" sz="1200" i="1" dirty="0"/>
              <a:t> and Howley</a:t>
            </a:r>
            <a:r>
              <a:rPr lang="en-US" sz="1200" i="1" baseline="30000" dirty="0"/>
              <a:t>10</a:t>
            </a:r>
            <a:endParaRPr lang="en-US" sz="1200" i="1" dirty="0"/>
          </a:p>
        </p:txBody>
      </p:sp>
    </p:spTree>
    <p:extLst>
      <p:ext uri="{BB962C8B-B14F-4D97-AF65-F5344CB8AC3E}">
        <p14:creationId xmlns:p14="http://schemas.microsoft.com/office/powerpoint/2010/main" val="69820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51C3F99-EFB2-09C0-330B-8CB136DCB55B}"/>
            </a:ext>
          </a:extLst>
        </p:cNvPr>
        <p:cNvGrpSpPr/>
        <p:nvPr/>
      </p:nvGrpSpPr>
      <p:grpSpPr>
        <a:xfrm>
          <a:off x="0" y="0"/>
          <a:ext cx="0" cy="0"/>
          <a:chOff x="0" y="0"/>
          <a:chExt cx="0" cy="0"/>
        </a:xfrm>
      </p:grpSpPr>
      <p:pic>
        <p:nvPicPr>
          <p:cNvPr id="6" name="Picture 5" descr="A close-up of a black and white background&#10;&#10;AI-generated content may be incorrect.">
            <a:extLst>
              <a:ext uri="{FF2B5EF4-FFF2-40B4-BE49-F238E27FC236}">
                <a16:creationId xmlns:a16="http://schemas.microsoft.com/office/drawing/2014/main" id="{C1B5A9CC-049E-B2B9-7028-B3ECCACDD3B0}"/>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4117A0CC-4E8F-725D-2D2D-F097FDC45F02}"/>
              </a:ext>
            </a:extLst>
          </p:cNvPr>
          <p:cNvSpPr txBox="1"/>
          <p:nvPr/>
        </p:nvSpPr>
        <p:spPr>
          <a:xfrm>
            <a:off x="767752" y="172007"/>
            <a:ext cx="3175598" cy="646331"/>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PROPOSED TERMINOLOGY</a:t>
            </a:r>
          </a:p>
        </p:txBody>
      </p:sp>
      <p:pic>
        <p:nvPicPr>
          <p:cNvPr id="5" name="Picture 4">
            <a:extLst>
              <a:ext uri="{FF2B5EF4-FFF2-40B4-BE49-F238E27FC236}">
                <a16:creationId xmlns:a16="http://schemas.microsoft.com/office/drawing/2014/main" id="{DF6F0769-802F-5880-77BB-8CBFFB15DC5D}"/>
              </a:ext>
            </a:extLst>
          </p:cNvPr>
          <p:cNvPicPr>
            <a:picLocks noChangeAspect="1"/>
          </p:cNvPicPr>
          <p:nvPr/>
        </p:nvPicPr>
        <p:blipFill>
          <a:blip r:embed="rId3"/>
          <a:stretch>
            <a:fillRect/>
          </a:stretch>
        </p:blipFill>
        <p:spPr>
          <a:xfrm>
            <a:off x="3054180" y="161098"/>
            <a:ext cx="5689201" cy="4821304"/>
          </a:xfrm>
          <a:prstGeom prst="rect">
            <a:avLst/>
          </a:prstGeom>
          <a:ln>
            <a:solidFill>
              <a:schemeClr val="tx1"/>
            </a:solidFill>
          </a:ln>
        </p:spPr>
      </p:pic>
    </p:spTree>
    <p:extLst>
      <p:ext uri="{BB962C8B-B14F-4D97-AF65-F5344CB8AC3E}">
        <p14:creationId xmlns:p14="http://schemas.microsoft.com/office/powerpoint/2010/main" val="68522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32F7D0F-1153-CBCC-90D9-B4C3ED2AEDF9}"/>
            </a:ext>
          </a:extLst>
        </p:cNvPr>
        <p:cNvGrpSpPr/>
        <p:nvPr/>
      </p:nvGrpSpPr>
      <p:grpSpPr>
        <a:xfrm>
          <a:off x="0" y="0"/>
          <a:ext cx="0" cy="0"/>
          <a:chOff x="0" y="0"/>
          <a:chExt cx="0" cy="0"/>
        </a:xfrm>
      </p:grpSpPr>
      <p:pic>
        <p:nvPicPr>
          <p:cNvPr id="6" name="Picture 5" descr="A close-up of a black and white background&#10;&#10;AI-generated content may be incorrect.">
            <a:extLst>
              <a:ext uri="{FF2B5EF4-FFF2-40B4-BE49-F238E27FC236}">
                <a16:creationId xmlns:a16="http://schemas.microsoft.com/office/drawing/2014/main" id="{FCDB808C-0A9C-D562-8578-D25B66662450}"/>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172D75E4-0107-9834-BCC2-5652CF29FF63}"/>
              </a:ext>
            </a:extLst>
          </p:cNvPr>
          <p:cNvSpPr txBox="1"/>
          <p:nvPr/>
        </p:nvSpPr>
        <p:spPr>
          <a:xfrm>
            <a:off x="767752" y="267419"/>
            <a:ext cx="2698462" cy="646331"/>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PROPOSED MARKERS OF INTENSITY</a:t>
            </a:r>
          </a:p>
        </p:txBody>
      </p:sp>
      <p:pic>
        <p:nvPicPr>
          <p:cNvPr id="4" name="Picture 3" descr="A diagram of different colored squares&#10;&#10;AI-generated content may be incorrect.">
            <a:extLst>
              <a:ext uri="{FF2B5EF4-FFF2-40B4-BE49-F238E27FC236}">
                <a16:creationId xmlns:a16="http://schemas.microsoft.com/office/drawing/2014/main" id="{A4707D73-9BD3-0DD0-77C2-26FBA18758AF}"/>
              </a:ext>
            </a:extLst>
          </p:cNvPr>
          <p:cNvPicPr>
            <a:picLocks noChangeAspect="1"/>
          </p:cNvPicPr>
          <p:nvPr/>
        </p:nvPicPr>
        <p:blipFill>
          <a:blip r:embed="rId3"/>
          <a:srcRect b="38536"/>
          <a:stretch>
            <a:fillRect/>
          </a:stretch>
        </p:blipFill>
        <p:spPr>
          <a:xfrm>
            <a:off x="4404219" y="743629"/>
            <a:ext cx="4603965" cy="4002522"/>
          </a:xfrm>
          <a:prstGeom prst="rect">
            <a:avLst/>
          </a:prstGeom>
          <a:ln>
            <a:solidFill>
              <a:schemeClr val="tx1"/>
            </a:solidFill>
          </a:ln>
        </p:spPr>
      </p:pic>
      <p:pic>
        <p:nvPicPr>
          <p:cNvPr id="9" name="Picture 8" descr="A diagram of different colored squares&#10;&#10;AI-generated content may be incorrect.">
            <a:extLst>
              <a:ext uri="{FF2B5EF4-FFF2-40B4-BE49-F238E27FC236}">
                <a16:creationId xmlns:a16="http://schemas.microsoft.com/office/drawing/2014/main" id="{A7C5D333-6A4B-B5A0-0655-CBCFBBFBAAC9}"/>
              </a:ext>
            </a:extLst>
          </p:cNvPr>
          <p:cNvPicPr>
            <a:picLocks noChangeAspect="1"/>
          </p:cNvPicPr>
          <p:nvPr/>
        </p:nvPicPr>
        <p:blipFill>
          <a:blip r:embed="rId3"/>
          <a:srcRect t="61602" b="3256"/>
          <a:stretch>
            <a:fillRect/>
          </a:stretch>
        </p:blipFill>
        <p:spPr>
          <a:xfrm>
            <a:off x="96962" y="2653390"/>
            <a:ext cx="4210295" cy="2092761"/>
          </a:xfrm>
          <a:prstGeom prst="rect">
            <a:avLst/>
          </a:prstGeom>
          <a:ln>
            <a:solidFill>
              <a:schemeClr val="tx1"/>
            </a:solidFill>
          </a:ln>
        </p:spPr>
      </p:pic>
    </p:spTree>
    <p:extLst>
      <p:ext uri="{BB962C8B-B14F-4D97-AF65-F5344CB8AC3E}">
        <p14:creationId xmlns:p14="http://schemas.microsoft.com/office/powerpoint/2010/main" val="4094058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CE136A0-BEC3-B5AF-E18A-CC1685B1C9EB}"/>
            </a:ext>
          </a:extLst>
        </p:cNvPr>
        <p:cNvGrpSpPr/>
        <p:nvPr/>
      </p:nvGrpSpPr>
      <p:grpSpPr>
        <a:xfrm>
          <a:off x="0" y="0"/>
          <a:ext cx="0" cy="0"/>
          <a:chOff x="0" y="0"/>
          <a:chExt cx="0" cy="0"/>
        </a:xfrm>
      </p:grpSpPr>
      <p:pic>
        <p:nvPicPr>
          <p:cNvPr id="6" name="Picture 5" descr="A close-up of a black and white background&#10;&#10;AI-generated content may be incorrect.">
            <a:extLst>
              <a:ext uri="{FF2B5EF4-FFF2-40B4-BE49-F238E27FC236}">
                <a16:creationId xmlns:a16="http://schemas.microsoft.com/office/drawing/2014/main" id="{DC4C5641-15CF-24BF-8F4D-4607B136EA84}"/>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AA248BD0-AB5E-47C5-7356-6D9DB851B781}"/>
              </a:ext>
            </a:extLst>
          </p:cNvPr>
          <p:cNvSpPr txBox="1"/>
          <p:nvPr/>
        </p:nvSpPr>
        <p:spPr>
          <a:xfrm>
            <a:off x="783654" y="177200"/>
            <a:ext cx="3175598" cy="646331"/>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PROPOSED CRITERIA </a:t>
            </a:r>
          </a:p>
          <a:p>
            <a:r>
              <a:rPr lang="en-US" b="1" dirty="0">
                <a:solidFill>
                  <a:schemeClr val="bg1"/>
                </a:solidFill>
                <a:latin typeface="Arial" panose="020B0604020202020204" pitchFamily="34" charset="0"/>
                <a:cs typeface="Arial" panose="020B0604020202020204" pitchFamily="34" charset="0"/>
              </a:rPr>
              <a:t>FOR CLASSIFICATIONS</a:t>
            </a:r>
          </a:p>
        </p:txBody>
      </p:sp>
      <p:pic>
        <p:nvPicPr>
          <p:cNvPr id="8" name="Picture 7">
            <a:extLst>
              <a:ext uri="{FF2B5EF4-FFF2-40B4-BE49-F238E27FC236}">
                <a16:creationId xmlns:a16="http://schemas.microsoft.com/office/drawing/2014/main" id="{993978E4-F282-5A68-6DC1-2CE51126C865}"/>
              </a:ext>
            </a:extLst>
          </p:cNvPr>
          <p:cNvPicPr>
            <a:picLocks noChangeAspect="1"/>
          </p:cNvPicPr>
          <p:nvPr/>
        </p:nvPicPr>
        <p:blipFill>
          <a:blip r:embed="rId3"/>
          <a:srcRect l="1002" t="2968" r="1002" b="2758"/>
          <a:stretch>
            <a:fillRect/>
          </a:stretch>
        </p:blipFill>
        <p:spPr>
          <a:xfrm>
            <a:off x="1123950" y="1083648"/>
            <a:ext cx="7149730" cy="2976204"/>
          </a:xfrm>
          <a:prstGeom prst="rect">
            <a:avLst/>
          </a:prstGeom>
          <a:ln>
            <a:solidFill>
              <a:schemeClr val="tx1"/>
            </a:solidFill>
          </a:ln>
        </p:spPr>
      </p:pic>
      <p:sp>
        <p:nvSpPr>
          <p:cNvPr id="11" name="TextBox 10">
            <a:extLst>
              <a:ext uri="{FF2B5EF4-FFF2-40B4-BE49-F238E27FC236}">
                <a16:creationId xmlns:a16="http://schemas.microsoft.com/office/drawing/2014/main" id="{E84CD937-59A6-4D86-26C1-FE598033F9D8}"/>
              </a:ext>
            </a:extLst>
          </p:cNvPr>
          <p:cNvSpPr txBox="1"/>
          <p:nvPr/>
        </p:nvSpPr>
        <p:spPr>
          <a:xfrm>
            <a:off x="4120248" y="218659"/>
            <a:ext cx="3912781" cy="646331"/>
          </a:xfrm>
          <a:prstGeom prst="rect">
            <a:avLst/>
          </a:prstGeom>
          <a:noFill/>
        </p:spPr>
        <p:txBody>
          <a:bodyPr wrap="square" rtlCol="0">
            <a:spAutoFit/>
          </a:bodyPr>
          <a:lstStyle/>
          <a:p>
            <a:r>
              <a:rPr lang="en-US" i="1" dirty="0"/>
              <a:t>To estimate physical activity intensity for all training categories</a:t>
            </a:r>
          </a:p>
        </p:txBody>
      </p:sp>
    </p:spTree>
    <p:extLst>
      <p:ext uri="{BB962C8B-B14F-4D97-AF65-F5344CB8AC3E}">
        <p14:creationId xmlns:p14="http://schemas.microsoft.com/office/powerpoint/2010/main" val="97279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84B76CD-F456-D237-C338-FA2196089B9C}"/>
            </a:ext>
          </a:extLst>
        </p:cNvPr>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E087E6FE-12DB-EC05-EF49-48B01703DE3E}"/>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C33BB5F2-A971-D45E-53D3-6DD5F00C7865}"/>
              </a:ext>
            </a:extLst>
          </p:cNvPr>
          <p:cNvSpPr txBox="1"/>
          <p:nvPr/>
        </p:nvSpPr>
        <p:spPr>
          <a:xfrm>
            <a:off x="396815" y="351602"/>
            <a:ext cx="8298612" cy="412420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SUMMARY </a:t>
            </a:r>
          </a:p>
          <a:p>
            <a:endParaRPr lang="en-US" dirty="0"/>
          </a:p>
          <a:p>
            <a:r>
              <a:rPr lang="en-US" dirty="0"/>
              <a:t>This expert statement suggests clinical approaches to </a:t>
            </a:r>
            <a:r>
              <a:rPr lang="en-US" u="sng" dirty="0"/>
              <a:t>determine and monitor</a:t>
            </a:r>
            <a:r>
              <a:rPr lang="en-US" dirty="0"/>
              <a:t> exercise and physical activity intensity. </a:t>
            </a:r>
          </a:p>
          <a:p>
            <a:endParaRPr lang="en-US" dirty="0"/>
          </a:p>
          <a:p>
            <a:r>
              <a:rPr lang="en-US" dirty="0"/>
              <a:t>Cardiorespiratory Exercise Intensity:</a:t>
            </a:r>
          </a:p>
          <a:p>
            <a:pPr marL="742950" lvl="1" indent="-285750">
              <a:buFont typeface="Wingdings" panose="05000000000000000000" pitchFamily="2" charset="2"/>
              <a:buChar char="à"/>
            </a:pPr>
            <a:r>
              <a:rPr lang="en-US" b="1" dirty="0"/>
              <a:t>Metabolic Thresholds (</a:t>
            </a:r>
            <a:r>
              <a:rPr lang="en-US" sz="1400" i="1" dirty="0">
                <a:solidFill>
                  <a:srgbClr val="00B0F0"/>
                </a:solidFill>
              </a:rPr>
              <a:t>lactate threshold, gas exchange threshold, ventilatory threshold</a:t>
            </a:r>
            <a:r>
              <a:rPr lang="en-US" b="1" dirty="0"/>
              <a:t>) </a:t>
            </a:r>
          </a:p>
          <a:p>
            <a:pPr marL="742950" lvl="1" indent="-285750">
              <a:buFont typeface="Wingdings" panose="05000000000000000000" pitchFamily="2" charset="2"/>
              <a:buChar char="à"/>
            </a:pPr>
            <a:r>
              <a:rPr lang="en-US" b="1" dirty="0"/>
              <a:t>Perceptual Measures (</a:t>
            </a:r>
            <a:r>
              <a:rPr lang="en-US" sz="1400" i="1" dirty="0">
                <a:solidFill>
                  <a:srgbClr val="00B0F0"/>
                </a:solidFill>
              </a:rPr>
              <a:t>Rating of Perceived Exertion (RPE)</a:t>
            </a:r>
            <a:r>
              <a:rPr lang="en-US" b="1" dirty="0"/>
              <a:t>) </a:t>
            </a:r>
          </a:p>
          <a:p>
            <a:pPr marL="742950" lvl="1" indent="-285750">
              <a:buFont typeface="Wingdings" panose="05000000000000000000" pitchFamily="2" charset="2"/>
              <a:buChar char="à"/>
            </a:pPr>
            <a:endParaRPr lang="en-US" b="1" dirty="0"/>
          </a:p>
          <a:p>
            <a:r>
              <a:rPr lang="en-US" dirty="0"/>
              <a:t>Resistance Exercise Intensity:</a:t>
            </a:r>
          </a:p>
          <a:p>
            <a:pPr marL="742950" lvl="1" indent="-285750">
              <a:buFont typeface="Wingdings" panose="05000000000000000000" pitchFamily="2" charset="2"/>
              <a:buChar char="à"/>
            </a:pPr>
            <a:r>
              <a:rPr lang="en-US" b="1" dirty="0"/>
              <a:t>Estimation of Proximity to Neuromuscular Failure (</a:t>
            </a:r>
            <a:r>
              <a:rPr lang="en-US" sz="1400" i="1" dirty="0">
                <a:solidFill>
                  <a:srgbClr val="00B0F0"/>
                </a:solidFill>
              </a:rPr>
              <a:t>Repetitions in Reserve (RIR)</a:t>
            </a:r>
            <a:r>
              <a:rPr lang="en-US" b="1" dirty="0"/>
              <a:t>) </a:t>
            </a:r>
          </a:p>
          <a:p>
            <a:pPr marL="742950" lvl="1" indent="-285750">
              <a:buFont typeface="Wingdings" panose="05000000000000000000" pitchFamily="2" charset="2"/>
              <a:buChar char="à"/>
            </a:pPr>
            <a:r>
              <a:rPr lang="en-US" b="1" dirty="0"/>
              <a:t>Perceptual Measures (</a:t>
            </a:r>
            <a:r>
              <a:rPr lang="en-US" sz="1400" i="1" dirty="0">
                <a:solidFill>
                  <a:srgbClr val="00B0F0"/>
                </a:solidFill>
              </a:rPr>
              <a:t>Rating of Perceived Exertion (RPE)</a:t>
            </a:r>
            <a:r>
              <a:rPr lang="en-US" sz="1400" b="1" dirty="0"/>
              <a:t>) </a:t>
            </a:r>
            <a:endParaRPr lang="en-US" b="1" dirty="0"/>
          </a:p>
          <a:p>
            <a:pPr marL="742950" lvl="1" indent="-285750">
              <a:buFont typeface="Wingdings" panose="05000000000000000000" pitchFamily="2" charset="2"/>
              <a:buChar char="à"/>
            </a:pPr>
            <a:endParaRPr lang="en-US" b="1" dirty="0"/>
          </a:p>
          <a:p>
            <a:r>
              <a:rPr lang="en-US" i="1" dirty="0"/>
              <a:t>			</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4048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14cf8d-4b97-4737-b304-23d4f3cc3f0c">
      <Terms xmlns="http://schemas.microsoft.com/office/infopath/2007/PartnerControls"/>
    </lcf76f155ced4ddcb4097134ff3c332f>
    <TaxCatchAll xmlns="86779155-f40e-41b3-89c0-44526aeb7dfb" xsi:nil="true"/>
    <SharedWithUsers xmlns="86779155-f40e-41b3-89c0-44526aeb7dfb">
      <UserInfo>
        <DisplayName>David Brewer</DisplayName>
        <AccountId>12</AccountId>
        <AccountType/>
      </UserInfo>
      <UserInfo>
        <DisplayName>Caitlin Kinser</DisplayName>
        <AccountId>20</AccountId>
        <AccountType/>
      </UserInfo>
      <UserInfo>
        <DisplayName>Chris Myers</DisplayName>
        <AccountId>18</AccountId>
        <AccountType/>
      </UserInfo>
      <UserInfo>
        <DisplayName>Danielle Apostolidis</DisplayName>
        <AccountId>27</AccountId>
        <AccountType/>
      </UserInfo>
      <UserInfo>
        <DisplayName>Beth Reed</DisplayName>
        <AccountId>57</AccountId>
        <AccountType/>
      </UserInfo>
      <UserInfo>
        <DisplayName>Abbie Ryan</DisplayName>
        <AccountId>84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DF8A6FFC61274A85370B3C9D4A7A9E" ma:contentTypeVersion="19" ma:contentTypeDescription="Create a new document." ma:contentTypeScope="" ma:versionID="4a92b6c563a2403a511056f05efdce1b">
  <xsd:schema xmlns:xsd="http://www.w3.org/2001/XMLSchema" xmlns:xs="http://www.w3.org/2001/XMLSchema" xmlns:p="http://schemas.microsoft.com/office/2006/metadata/properties" xmlns:ns2="9414cf8d-4b97-4737-b304-23d4f3cc3f0c" xmlns:ns3="86779155-f40e-41b3-89c0-44526aeb7dfb" targetNamespace="http://schemas.microsoft.com/office/2006/metadata/properties" ma:root="true" ma:fieldsID="0bce07ded33b19609939c3e46db1b971" ns2:_="" ns3:_="">
    <xsd:import namespace="9414cf8d-4b97-4737-b304-23d4f3cc3f0c"/>
    <xsd:import namespace="86779155-f40e-41b3-89c0-44526aeb7d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14cf8d-4b97-4737-b304-23d4f3cc3f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71b9062-ed08-46db-9a8f-f06b1d1700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779155-f40e-41b3-89c0-44526aeb7df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2b57b50-6fd5-463d-a6c4-314f33e13cf7}" ma:internalName="TaxCatchAll" ma:showField="CatchAllData" ma:web="86779155-f40e-41b3-89c0-44526aeb7d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074640-0388-419F-91C2-FEBBDB6DBFE5}">
  <ds:schemaRefs>
    <ds:schemaRef ds:uri="62467eb7-e50d-4da0-ac01-b8e33138a579"/>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www.w3.org/XML/1998/namespace"/>
    <ds:schemaRef ds:uri="http://purl.org/dc/terms/"/>
    <ds:schemaRef ds:uri="62d32067-fa9c-4ff2-be3d-0ea9608f8f66"/>
  </ds:schemaRefs>
</ds:datastoreItem>
</file>

<file path=customXml/itemProps2.xml><?xml version="1.0" encoding="utf-8"?>
<ds:datastoreItem xmlns:ds="http://schemas.openxmlformats.org/officeDocument/2006/customXml" ds:itemID="{881AC60A-E588-4D8F-A3D0-9AF71114F299}"/>
</file>

<file path=customXml/itemProps3.xml><?xml version="1.0" encoding="utf-8"?>
<ds:datastoreItem xmlns:ds="http://schemas.openxmlformats.org/officeDocument/2006/customXml" ds:itemID="{5254D6E1-3385-4CDE-9FBE-241AD1D234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1870</TotalTime>
  <Words>979</Words>
  <Application>Microsoft Macintosh PowerPoint</Application>
  <PresentationFormat>On-screen Show (16:9)</PresentationFormat>
  <Paragraphs>113</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David Brewer</dc:creator>
  <cp:lastModifiedBy>David Bishop</cp:lastModifiedBy>
  <cp:revision>79</cp:revision>
  <dcterms:created xsi:type="dcterms:W3CDTF">2022-05-23T18:53:53Z</dcterms:created>
  <dcterms:modified xsi:type="dcterms:W3CDTF">2025-10-09T19:55:14Z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0x010100D7DF8A6FFC61274A85370B3C9D4A7A9E</vt:lpwstr>
  </property>
  <property fmtid="{D5CDD505-2E9C-101B-9397-08002B2CF9AE}" pid="3" name="MediaServiceImageTags">
    <vt:lpwstr/>
  </property>
  <property fmtid="{D5CDD505-2E9C-101B-9397-08002B2CF9AE}" pid="4" name="MSIP_Label_d7dc88d9-fa17-47eb-a208-3e66f59d50e5_Enabled">
    <vt:lpwstr>true</vt:lpwstr>
  </property>
  <property fmtid="{D5CDD505-2E9C-101B-9397-08002B2CF9AE}" pid="5" name="MSIP_Label_d7dc88d9-fa17-47eb-a208-3e66f59d50e5_SetDate">
    <vt:lpwstr>2025-10-09T19:51:23Z</vt:lpwstr>
  </property>
  <property fmtid="{D5CDD505-2E9C-101B-9397-08002B2CF9AE}" pid="6" name="MSIP_Label_d7dc88d9-fa17-47eb-a208-3e66f59d50e5_Method">
    <vt:lpwstr>Standard</vt:lpwstr>
  </property>
  <property fmtid="{D5CDD505-2E9C-101B-9397-08002B2CF9AE}" pid="7" name="MSIP_Label_d7dc88d9-fa17-47eb-a208-3e66f59d50e5_Name">
    <vt:lpwstr>Internal</vt:lpwstr>
  </property>
  <property fmtid="{D5CDD505-2E9C-101B-9397-08002B2CF9AE}" pid="8" name="MSIP_Label_d7dc88d9-fa17-47eb-a208-3e66f59d50e5_SiteId">
    <vt:lpwstr>d51ba343-9258-4ea6-9907-426d8c84ec12</vt:lpwstr>
  </property>
  <property fmtid="{D5CDD505-2E9C-101B-9397-08002B2CF9AE}" pid="9" name="MSIP_Label_d7dc88d9-fa17-47eb-a208-3e66f59d50e5_ActionId">
    <vt:lpwstr>03d534b3-39af-4644-924e-2c78fc980a9a</vt:lpwstr>
  </property>
  <property fmtid="{D5CDD505-2E9C-101B-9397-08002B2CF9AE}" pid="10" name="MSIP_Label_d7dc88d9-fa17-47eb-a208-3e66f59d50e5_ContentBits">
    <vt:lpwstr>0</vt:lpwstr>
  </property>
  <property fmtid="{D5CDD505-2E9C-101B-9397-08002B2CF9AE}" pid="11" name="MSIP_Label_d7dc88d9-fa17-47eb-a208-3e66f59d50e5_Tag">
    <vt:lpwstr>50, 3, 0, 1</vt:lpwstr>
  </property>
</Properties>
</file>