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sldIdLst>
    <p:sldId id="257" r:id="rId5"/>
    <p:sldId id="258" r:id="rId6"/>
    <p:sldId id="259" r:id="rId7"/>
    <p:sldId id="269" r:id="rId8"/>
    <p:sldId id="272" r:id="rId9"/>
    <p:sldId id="260" r:id="rId10"/>
    <p:sldId id="261" r:id="rId11"/>
    <p:sldId id="262" r:id="rId12"/>
    <p:sldId id="270" r:id="rId13"/>
    <p:sldId id="271" r:id="rId14"/>
    <p:sldId id="273" r:id="rId15"/>
    <p:sldId id="263" r:id="rId16"/>
    <p:sldId id="264" r:id="rId17"/>
    <p:sldId id="266" r:id="rId18"/>
    <p:sldId id="267" r:id="rId19"/>
    <p:sldId id="268"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B05349-12F6-4C4A-A14A-202C3F4DAB49}" v="37" dt="2025-11-05T17:53:36.2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737"/>
  </p:normalViewPr>
  <p:slideViewPr>
    <p:cSldViewPr snapToGrid="0" snapToObjects="1">
      <p:cViewPr>
        <p:scale>
          <a:sx n="70" d="100"/>
          <a:sy n="70" d="100"/>
        </p:scale>
        <p:origin x="319" y="-243"/>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yley MacDonald" userId="5effa603-75f4-4749-a7fb-2cdc782bd4f6" providerId="ADAL" clId="{878B357E-5084-53CB-A5FC-AB048512C0BD}"/>
    <pc:docChg chg="undo custSel addSld delSld modSld sldOrd">
      <pc:chgData name="Hayley MacDonald" userId="5effa603-75f4-4749-a7fb-2cdc782bd4f6" providerId="ADAL" clId="{878B357E-5084-53CB-A5FC-AB048512C0BD}" dt="2025-11-03T20:57:52.614" v="1325" actId="20577"/>
      <pc:docMkLst>
        <pc:docMk/>
      </pc:docMkLst>
      <pc:sldChg chg="modSp mod">
        <pc:chgData name="Hayley MacDonald" userId="5effa603-75f4-4749-a7fb-2cdc782bd4f6" providerId="ADAL" clId="{878B357E-5084-53CB-A5FC-AB048512C0BD}" dt="2025-11-03T20:55:46.661" v="1310" actId="1076"/>
        <pc:sldMkLst>
          <pc:docMk/>
          <pc:sldMk cId="1794367795" sldId="258"/>
        </pc:sldMkLst>
        <pc:spChg chg="mod">
          <ac:chgData name="Hayley MacDonald" userId="5effa603-75f4-4749-a7fb-2cdc782bd4f6" providerId="ADAL" clId="{878B357E-5084-53CB-A5FC-AB048512C0BD}" dt="2025-11-03T20:55:46.661" v="1310" actId="1076"/>
          <ac:spMkLst>
            <pc:docMk/>
            <pc:sldMk cId="1794367795" sldId="258"/>
            <ac:spMk id="6" creationId="{7CE789D3-B8AE-0F98-2EAD-2440BDE840C8}"/>
          </ac:spMkLst>
        </pc:spChg>
      </pc:sldChg>
      <pc:sldChg chg="addSp modSp mod">
        <pc:chgData name="Hayley MacDonald" userId="5effa603-75f4-4749-a7fb-2cdc782bd4f6" providerId="ADAL" clId="{878B357E-5084-53CB-A5FC-AB048512C0BD}" dt="2025-11-03T20:56:44.377" v="1318" actId="1076"/>
        <pc:sldMkLst>
          <pc:docMk/>
          <pc:sldMk cId="406069702" sldId="259"/>
        </pc:sldMkLst>
        <pc:spChg chg="add mod">
          <ac:chgData name="Hayley MacDonald" userId="5effa603-75f4-4749-a7fb-2cdc782bd4f6" providerId="ADAL" clId="{878B357E-5084-53CB-A5FC-AB048512C0BD}" dt="2025-11-03T20:56:17.396" v="1313" actId="255"/>
          <ac:spMkLst>
            <pc:docMk/>
            <pc:sldMk cId="406069702" sldId="259"/>
            <ac:spMk id="2" creationId="{964666A4-B34B-660D-4202-72E66A04AD3B}"/>
          </ac:spMkLst>
        </pc:spChg>
        <pc:spChg chg="mod">
          <ac:chgData name="Hayley MacDonald" userId="5effa603-75f4-4749-a7fb-2cdc782bd4f6" providerId="ADAL" clId="{878B357E-5084-53CB-A5FC-AB048512C0BD}" dt="2025-11-03T17:02:48.955" v="416" actId="13926"/>
          <ac:spMkLst>
            <pc:docMk/>
            <pc:sldMk cId="406069702" sldId="259"/>
            <ac:spMk id="5" creationId="{FA907EB3-2900-49D4-8659-93C6E2B09158}"/>
          </ac:spMkLst>
        </pc:spChg>
        <pc:spChg chg="add mod">
          <ac:chgData name="Hayley MacDonald" userId="5effa603-75f4-4749-a7fb-2cdc782bd4f6" providerId="ADAL" clId="{878B357E-5084-53CB-A5FC-AB048512C0BD}" dt="2025-11-03T20:56:44.377" v="1318" actId="1076"/>
          <ac:spMkLst>
            <pc:docMk/>
            <pc:sldMk cId="406069702" sldId="259"/>
            <ac:spMk id="6" creationId="{110C5DBA-F39F-E991-78A6-8FC381E2FF7F}"/>
          </ac:spMkLst>
        </pc:spChg>
        <pc:picChg chg="mod">
          <ac:chgData name="Hayley MacDonald" userId="5effa603-75f4-4749-a7fb-2cdc782bd4f6" providerId="ADAL" clId="{878B357E-5084-53CB-A5FC-AB048512C0BD}" dt="2025-11-03T17:01:14.999" v="414" actId="1076"/>
          <ac:picMkLst>
            <pc:docMk/>
            <pc:sldMk cId="406069702" sldId="259"/>
            <ac:picMk id="4" creationId="{CA1464D1-384F-94DA-D94C-9CC8EE7E4DB0}"/>
          </ac:picMkLst>
        </pc:picChg>
      </pc:sldChg>
      <pc:sldChg chg="addSp delSp modSp add del mod">
        <pc:chgData name="Hayley MacDonald" userId="5effa603-75f4-4749-a7fb-2cdc782bd4f6" providerId="ADAL" clId="{878B357E-5084-53CB-A5FC-AB048512C0BD}" dt="2025-11-03T20:57:52.614" v="1325" actId="20577"/>
        <pc:sldMkLst>
          <pc:docMk/>
          <pc:sldMk cId="2720847280" sldId="260"/>
        </pc:sldMkLst>
        <pc:spChg chg="mod">
          <ac:chgData name="Hayley MacDonald" userId="5effa603-75f4-4749-a7fb-2cdc782bd4f6" providerId="ADAL" clId="{878B357E-5084-53CB-A5FC-AB048512C0BD}" dt="2025-11-03T18:06:35.453" v="458" actId="20577"/>
          <ac:spMkLst>
            <pc:docMk/>
            <pc:sldMk cId="2720847280" sldId="260"/>
            <ac:spMk id="5" creationId="{9B29F989-634A-DB1A-178D-C07D9CFC35CC}"/>
          </ac:spMkLst>
        </pc:spChg>
        <pc:spChg chg="add mod">
          <ac:chgData name="Hayley MacDonald" userId="5effa603-75f4-4749-a7fb-2cdc782bd4f6" providerId="ADAL" clId="{878B357E-5084-53CB-A5FC-AB048512C0BD}" dt="2025-11-03T20:57:52.614" v="1325" actId="20577"/>
          <ac:spMkLst>
            <pc:docMk/>
            <pc:sldMk cId="2720847280" sldId="260"/>
            <ac:spMk id="8" creationId="{4FFC743D-2789-B75A-0777-B46ACA42A1B2}"/>
          </ac:spMkLst>
        </pc:spChg>
      </pc:sldChg>
      <pc:sldChg chg="addSp modSp mod">
        <pc:chgData name="Hayley MacDonald" userId="5effa603-75f4-4749-a7fb-2cdc782bd4f6" providerId="ADAL" clId="{878B357E-5084-53CB-A5FC-AB048512C0BD}" dt="2025-11-03T19:38:05.846" v="1000" actId="1076"/>
        <pc:sldMkLst>
          <pc:docMk/>
          <pc:sldMk cId="1487968281" sldId="261"/>
        </pc:sldMkLst>
        <pc:spChg chg="add mod">
          <ac:chgData name="Hayley MacDonald" userId="5effa603-75f4-4749-a7fb-2cdc782bd4f6" providerId="ADAL" clId="{878B357E-5084-53CB-A5FC-AB048512C0BD}" dt="2025-11-03T19:38:05.846" v="1000" actId="1076"/>
          <ac:spMkLst>
            <pc:docMk/>
            <pc:sldMk cId="1487968281" sldId="261"/>
            <ac:spMk id="2" creationId="{C9484A33-91E4-9277-CDA6-3367AACAC217}"/>
          </ac:spMkLst>
        </pc:spChg>
        <pc:spChg chg="mod">
          <ac:chgData name="Hayley MacDonald" userId="5effa603-75f4-4749-a7fb-2cdc782bd4f6" providerId="ADAL" clId="{878B357E-5084-53CB-A5FC-AB048512C0BD}" dt="2025-11-03T19:37:56.407" v="997" actId="21"/>
          <ac:spMkLst>
            <pc:docMk/>
            <pc:sldMk cId="1487968281" sldId="261"/>
            <ac:spMk id="5" creationId="{9732F968-DF1E-1474-76F5-221DD9E5586F}"/>
          </ac:spMkLst>
        </pc:spChg>
      </pc:sldChg>
      <pc:sldChg chg="ord">
        <pc:chgData name="Hayley MacDonald" userId="5effa603-75f4-4749-a7fb-2cdc782bd4f6" providerId="ADAL" clId="{878B357E-5084-53CB-A5FC-AB048512C0BD}" dt="2025-11-03T19:36:39.638" v="993" actId="20578"/>
        <pc:sldMkLst>
          <pc:docMk/>
          <pc:sldMk cId="3287778761" sldId="265"/>
        </pc:sldMkLst>
      </pc:sldChg>
      <pc:sldChg chg="ord">
        <pc:chgData name="Hayley MacDonald" userId="5effa603-75f4-4749-a7fb-2cdc782bd4f6" providerId="ADAL" clId="{878B357E-5084-53CB-A5FC-AB048512C0BD}" dt="2025-11-03T19:36:43.784" v="994" actId="20578"/>
        <pc:sldMkLst>
          <pc:docMk/>
          <pc:sldMk cId="1725341863" sldId="268"/>
        </pc:sldMkLst>
      </pc:sldChg>
      <pc:sldChg chg="addSp delSp modSp add mod">
        <pc:chgData name="Hayley MacDonald" userId="5effa603-75f4-4749-a7fb-2cdc782bd4f6" providerId="ADAL" clId="{878B357E-5084-53CB-A5FC-AB048512C0BD}" dt="2025-11-03T20:57:27.232" v="1323" actId="255"/>
        <pc:sldMkLst>
          <pc:docMk/>
          <pc:sldMk cId="1673432605" sldId="269"/>
        </pc:sldMkLst>
        <pc:spChg chg="mod">
          <ac:chgData name="Hayley MacDonald" userId="5effa603-75f4-4749-a7fb-2cdc782bd4f6" providerId="ADAL" clId="{878B357E-5084-53CB-A5FC-AB048512C0BD}" dt="2025-11-03T20:56:56.979" v="1319" actId="255"/>
          <ac:spMkLst>
            <pc:docMk/>
            <pc:sldMk cId="1673432605" sldId="269"/>
            <ac:spMk id="5" creationId="{BE5F6F42-E0FF-87E9-E390-DDF7F12DAEB1}"/>
          </ac:spMkLst>
        </pc:spChg>
        <pc:graphicFrameChg chg="add mod modGraphic">
          <ac:chgData name="Hayley MacDonald" userId="5effa603-75f4-4749-a7fb-2cdc782bd4f6" providerId="ADAL" clId="{878B357E-5084-53CB-A5FC-AB048512C0BD}" dt="2025-11-03T20:57:27.232" v="1323" actId="255"/>
          <ac:graphicFrameMkLst>
            <pc:docMk/>
            <pc:sldMk cId="1673432605" sldId="269"/>
            <ac:graphicFrameMk id="6" creationId="{F405A3D9-FF77-DDD7-DB8C-09144FF82678}"/>
          </ac:graphicFrameMkLst>
        </pc:graphicFrameChg>
      </pc:sldChg>
      <pc:sldChg chg="addSp modSp mod">
        <pc:chgData name="Hayley MacDonald" userId="5effa603-75f4-4749-a7fb-2cdc782bd4f6" providerId="ADAL" clId="{878B357E-5084-53CB-A5FC-AB048512C0BD}" dt="2025-11-03T20:10:48.991" v="1294" actId="255"/>
        <pc:sldMkLst>
          <pc:docMk/>
          <pc:sldMk cId="3245485831" sldId="271"/>
        </pc:sldMkLst>
        <pc:spChg chg="mod">
          <ac:chgData name="Hayley MacDonald" userId="5effa603-75f4-4749-a7fb-2cdc782bd4f6" providerId="ADAL" clId="{878B357E-5084-53CB-A5FC-AB048512C0BD}" dt="2025-11-03T20:10:48.991" v="1294" actId="255"/>
          <ac:spMkLst>
            <pc:docMk/>
            <pc:sldMk cId="3245485831" sldId="271"/>
            <ac:spMk id="5" creationId="{133D0558-62D9-1D92-E6EE-3D16E51213A4}"/>
          </ac:spMkLst>
        </pc:spChg>
        <pc:graphicFrameChg chg="add mod modGraphic">
          <ac:chgData name="Hayley MacDonald" userId="5effa603-75f4-4749-a7fb-2cdc782bd4f6" providerId="ADAL" clId="{878B357E-5084-53CB-A5FC-AB048512C0BD}" dt="2025-11-03T20:10:42.790" v="1293" actId="1076"/>
          <ac:graphicFrameMkLst>
            <pc:docMk/>
            <pc:sldMk cId="3245485831" sldId="271"/>
            <ac:graphicFrameMk id="2" creationId="{FEC2EB0E-8AAB-DB3E-59F7-9AEB5B4753AD}"/>
          </ac:graphicFrameMkLst>
        </pc:graphicFrameChg>
      </pc:sldChg>
      <pc:sldChg chg="modSp add mod">
        <pc:chgData name="Hayley MacDonald" userId="5effa603-75f4-4749-a7fb-2cdc782bd4f6" providerId="ADAL" clId="{878B357E-5084-53CB-A5FC-AB048512C0BD}" dt="2025-11-03T20:55:02.938" v="1304" actId="20577"/>
        <pc:sldMkLst>
          <pc:docMk/>
          <pc:sldMk cId="3387336318" sldId="272"/>
        </pc:sldMkLst>
        <pc:spChg chg="mod">
          <ac:chgData name="Hayley MacDonald" userId="5effa603-75f4-4749-a7fb-2cdc782bd4f6" providerId="ADAL" clId="{878B357E-5084-53CB-A5FC-AB048512C0BD}" dt="2025-11-03T20:55:02.938" v="1304" actId="20577"/>
          <ac:spMkLst>
            <pc:docMk/>
            <pc:sldMk cId="3387336318" sldId="272"/>
            <ac:spMk id="2" creationId="{06C580DB-A98D-2EA5-F746-5271878EB780}"/>
          </ac:spMkLst>
        </pc:spChg>
      </pc:sldChg>
      <pc:sldChg chg="modSp add mod">
        <pc:chgData name="Hayley MacDonald" userId="5effa603-75f4-4749-a7fb-2cdc782bd4f6" providerId="ADAL" clId="{878B357E-5084-53CB-A5FC-AB048512C0BD}" dt="2025-11-03T20:10:32.168" v="1291" actId="255"/>
        <pc:sldMkLst>
          <pc:docMk/>
          <pc:sldMk cId="1904971016" sldId="273"/>
        </pc:sldMkLst>
        <pc:spChg chg="mod">
          <ac:chgData name="Hayley MacDonald" userId="5effa603-75f4-4749-a7fb-2cdc782bd4f6" providerId="ADAL" clId="{878B357E-5084-53CB-A5FC-AB048512C0BD}" dt="2025-11-03T20:10:32.168" v="1291" actId="255"/>
          <ac:spMkLst>
            <pc:docMk/>
            <pc:sldMk cId="1904971016" sldId="273"/>
            <ac:spMk id="5" creationId="{5A2077B2-78D9-8F0F-2981-1698A71F914E}"/>
          </ac:spMkLst>
        </pc:spChg>
      </pc:sldChg>
    </pc:docChg>
  </pc:docChgLst>
  <pc:docChgLst>
    <pc:chgData name="Hayley MacDonald" userId="5effa603-75f4-4749-a7fb-2cdc782bd4f6" providerId="ADAL" clId="{BDFA9D08-BB26-474C-89D8-9AD7C2246321}"/>
    <pc:docChg chg="undo redo custSel addSld delSld modSld">
      <pc:chgData name="Hayley MacDonald" userId="5effa603-75f4-4749-a7fb-2cdc782bd4f6" providerId="ADAL" clId="{BDFA9D08-BB26-474C-89D8-9AD7C2246321}" dt="2025-11-05T18:12:43.311" v="1483" actId="47"/>
      <pc:docMkLst>
        <pc:docMk/>
      </pc:docMkLst>
      <pc:sldChg chg="modSp mod">
        <pc:chgData name="Hayley MacDonald" userId="5effa603-75f4-4749-a7fb-2cdc782bd4f6" providerId="ADAL" clId="{BDFA9D08-BB26-474C-89D8-9AD7C2246321}" dt="2025-10-22T18:35:19.343" v="23" actId="1076"/>
        <pc:sldMkLst>
          <pc:docMk/>
          <pc:sldMk cId="3639686962" sldId="257"/>
        </pc:sldMkLst>
        <pc:spChg chg="mod">
          <ac:chgData name="Hayley MacDonald" userId="5effa603-75f4-4749-a7fb-2cdc782bd4f6" providerId="ADAL" clId="{BDFA9D08-BB26-474C-89D8-9AD7C2246321}" dt="2025-10-22T18:35:17.300" v="22" actId="20577"/>
          <ac:spMkLst>
            <pc:docMk/>
            <pc:sldMk cId="3639686962" sldId="257"/>
            <ac:spMk id="2" creationId="{6A7F8350-5254-2004-5D66-397B355C0A5F}"/>
          </ac:spMkLst>
        </pc:spChg>
        <pc:spChg chg="mod">
          <ac:chgData name="Hayley MacDonald" userId="5effa603-75f4-4749-a7fb-2cdc782bd4f6" providerId="ADAL" clId="{BDFA9D08-BB26-474C-89D8-9AD7C2246321}" dt="2025-10-22T18:35:19.343" v="23" actId="1076"/>
          <ac:spMkLst>
            <pc:docMk/>
            <pc:sldMk cId="3639686962" sldId="257"/>
            <ac:spMk id="5" creationId="{EBC2FB26-6531-E3F6-6169-7AF6D4EE8C5F}"/>
          </ac:spMkLst>
        </pc:spChg>
        <pc:picChg chg="mod">
          <ac:chgData name="Hayley MacDonald" userId="5effa603-75f4-4749-a7fb-2cdc782bd4f6" providerId="ADAL" clId="{BDFA9D08-BB26-474C-89D8-9AD7C2246321}" dt="2025-10-22T18:35:12.635" v="20" actId="1076"/>
          <ac:picMkLst>
            <pc:docMk/>
            <pc:sldMk cId="3639686962" sldId="257"/>
            <ac:picMk id="6" creationId="{21C209EB-99BA-FEA9-192A-432602ABB6EB}"/>
          </ac:picMkLst>
        </pc:picChg>
      </pc:sldChg>
      <pc:sldChg chg="modSp mod">
        <pc:chgData name="Hayley MacDonald" userId="5effa603-75f4-4749-a7fb-2cdc782bd4f6" providerId="ADAL" clId="{BDFA9D08-BB26-474C-89D8-9AD7C2246321}" dt="2025-11-05T18:12:15.660" v="1479" actId="14100"/>
        <pc:sldMkLst>
          <pc:docMk/>
          <pc:sldMk cId="1794367795" sldId="258"/>
        </pc:sldMkLst>
        <pc:spChg chg="mod">
          <ac:chgData name="Hayley MacDonald" userId="5effa603-75f4-4749-a7fb-2cdc782bd4f6" providerId="ADAL" clId="{BDFA9D08-BB26-474C-89D8-9AD7C2246321}" dt="2025-11-05T18:12:15.660" v="1479" actId="14100"/>
          <ac:spMkLst>
            <pc:docMk/>
            <pc:sldMk cId="1794367795" sldId="258"/>
            <ac:spMk id="6" creationId="{7CE789D3-B8AE-0F98-2EAD-2440BDE840C8}"/>
          </ac:spMkLst>
        </pc:spChg>
      </pc:sldChg>
      <pc:sldChg chg="addSp delSp modSp mod">
        <pc:chgData name="Hayley MacDonald" userId="5effa603-75f4-4749-a7fb-2cdc782bd4f6" providerId="ADAL" clId="{BDFA9D08-BB26-474C-89D8-9AD7C2246321}" dt="2025-11-05T18:12:24.074" v="1481" actId="207"/>
        <pc:sldMkLst>
          <pc:docMk/>
          <pc:sldMk cId="406069702" sldId="259"/>
        </pc:sldMkLst>
        <pc:spChg chg="mod">
          <ac:chgData name="Hayley MacDonald" userId="5effa603-75f4-4749-a7fb-2cdc782bd4f6" providerId="ADAL" clId="{BDFA9D08-BB26-474C-89D8-9AD7C2246321}" dt="2025-11-05T18:12:24.074" v="1481" actId="207"/>
          <ac:spMkLst>
            <pc:docMk/>
            <pc:sldMk cId="406069702" sldId="259"/>
            <ac:spMk id="2" creationId="{964666A4-B34B-660D-4202-72E66A04AD3B}"/>
          </ac:spMkLst>
        </pc:spChg>
        <pc:spChg chg="mod">
          <ac:chgData name="Hayley MacDonald" userId="5effa603-75f4-4749-a7fb-2cdc782bd4f6" providerId="ADAL" clId="{BDFA9D08-BB26-474C-89D8-9AD7C2246321}" dt="2025-10-22T19:20:11.459" v="141" actId="20577"/>
          <ac:spMkLst>
            <pc:docMk/>
            <pc:sldMk cId="406069702" sldId="259"/>
            <ac:spMk id="5" creationId="{FA907EB3-2900-49D4-8659-93C6E2B09158}"/>
          </ac:spMkLst>
        </pc:spChg>
        <pc:spChg chg="mod">
          <ac:chgData name="Hayley MacDonald" userId="5effa603-75f4-4749-a7fb-2cdc782bd4f6" providerId="ADAL" clId="{BDFA9D08-BB26-474C-89D8-9AD7C2246321}" dt="2025-11-05T18:12:20.895" v="1480" actId="207"/>
          <ac:spMkLst>
            <pc:docMk/>
            <pc:sldMk cId="406069702" sldId="259"/>
            <ac:spMk id="6" creationId="{110C5DBA-F39F-E991-78A6-8FC381E2FF7F}"/>
          </ac:spMkLst>
        </pc:spChg>
        <pc:spChg chg="add mod">
          <ac:chgData name="Hayley MacDonald" userId="5effa603-75f4-4749-a7fb-2cdc782bd4f6" providerId="ADAL" clId="{BDFA9D08-BB26-474C-89D8-9AD7C2246321}" dt="2025-11-05T16:58:06.452" v="600" actId="164"/>
          <ac:spMkLst>
            <pc:docMk/>
            <pc:sldMk cId="406069702" sldId="259"/>
            <ac:spMk id="7" creationId="{CAFD5A53-EE4E-ACE2-17E9-6DAA4DBD32A5}"/>
          </ac:spMkLst>
        </pc:spChg>
        <pc:grpChg chg="add del mod">
          <ac:chgData name="Hayley MacDonald" userId="5effa603-75f4-4749-a7fb-2cdc782bd4f6" providerId="ADAL" clId="{BDFA9D08-BB26-474C-89D8-9AD7C2246321}" dt="2025-11-05T16:58:14.432" v="603" actId="478"/>
          <ac:grpSpMkLst>
            <pc:docMk/>
            <pc:sldMk cId="406069702" sldId="259"/>
            <ac:grpSpMk id="8" creationId="{4E66B31F-6131-7538-8365-BEA5A8379BB8}"/>
          </ac:grpSpMkLst>
        </pc:grpChg>
        <pc:picChg chg="mod">
          <ac:chgData name="Hayley MacDonald" userId="5effa603-75f4-4749-a7fb-2cdc782bd4f6" providerId="ADAL" clId="{BDFA9D08-BB26-474C-89D8-9AD7C2246321}" dt="2025-11-05T16:58:06.452" v="600" actId="164"/>
          <ac:picMkLst>
            <pc:docMk/>
            <pc:sldMk cId="406069702" sldId="259"/>
            <ac:picMk id="3" creationId="{CDDEDA40-82E4-131F-4033-26DDC6D7DBC2}"/>
          </ac:picMkLst>
        </pc:picChg>
        <pc:picChg chg="add mod modCrop">
          <ac:chgData name="Hayley MacDonald" userId="5effa603-75f4-4749-a7fb-2cdc782bd4f6" providerId="ADAL" clId="{BDFA9D08-BB26-474C-89D8-9AD7C2246321}" dt="2025-11-05T17:14:46.712" v="850" actId="1036"/>
          <ac:picMkLst>
            <pc:docMk/>
            <pc:sldMk cId="406069702" sldId="259"/>
            <ac:picMk id="9" creationId="{BD703219-9356-D74F-7759-651DEB947F66}"/>
          </ac:picMkLst>
        </pc:picChg>
      </pc:sldChg>
      <pc:sldChg chg="addSp delSp modSp mod">
        <pc:chgData name="Hayley MacDonald" userId="5effa603-75f4-4749-a7fb-2cdc782bd4f6" providerId="ADAL" clId="{BDFA9D08-BB26-474C-89D8-9AD7C2246321}" dt="2025-11-05T17:58:50.733" v="1394" actId="1036"/>
        <pc:sldMkLst>
          <pc:docMk/>
          <pc:sldMk cId="2720847280" sldId="260"/>
        </pc:sldMkLst>
        <pc:spChg chg="mod">
          <ac:chgData name="Hayley MacDonald" userId="5effa603-75f4-4749-a7fb-2cdc782bd4f6" providerId="ADAL" clId="{BDFA9D08-BB26-474C-89D8-9AD7C2246321}" dt="2025-10-22T19:20:39.535" v="153" actId="20577"/>
          <ac:spMkLst>
            <pc:docMk/>
            <pc:sldMk cId="2720847280" sldId="260"/>
            <ac:spMk id="5" creationId="{9B29F989-634A-DB1A-178D-C07D9CFC35CC}"/>
          </ac:spMkLst>
        </pc:spChg>
        <pc:spChg chg="add mod">
          <ac:chgData name="Hayley MacDonald" userId="5effa603-75f4-4749-a7fb-2cdc782bd4f6" providerId="ADAL" clId="{BDFA9D08-BB26-474C-89D8-9AD7C2246321}" dt="2025-11-05T17:58:50.733" v="1394" actId="1036"/>
          <ac:spMkLst>
            <pc:docMk/>
            <pc:sldMk cId="2720847280" sldId="260"/>
            <ac:spMk id="6" creationId="{4CBE8021-DBBA-B629-BDEE-F105DD5FD402}"/>
          </ac:spMkLst>
        </pc:spChg>
        <pc:spChg chg="add mod">
          <ac:chgData name="Hayley MacDonald" userId="5effa603-75f4-4749-a7fb-2cdc782bd4f6" providerId="ADAL" clId="{BDFA9D08-BB26-474C-89D8-9AD7C2246321}" dt="2025-11-05T16:56:40.032" v="575" actId="164"/>
          <ac:spMkLst>
            <pc:docMk/>
            <pc:sldMk cId="2720847280" sldId="260"/>
            <ac:spMk id="7" creationId="{00E3DC97-0C73-E9E7-7FAD-690A8AC73ED8}"/>
          </ac:spMkLst>
        </pc:spChg>
        <pc:spChg chg="mod">
          <ac:chgData name="Hayley MacDonald" userId="5effa603-75f4-4749-a7fb-2cdc782bd4f6" providerId="ADAL" clId="{BDFA9D08-BB26-474C-89D8-9AD7C2246321}" dt="2025-11-05T17:58:47.380" v="1392" actId="1036"/>
          <ac:spMkLst>
            <pc:docMk/>
            <pc:sldMk cId="2720847280" sldId="260"/>
            <ac:spMk id="8" creationId="{4FFC743D-2789-B75A-0777-B46ACA42A1B2}"/>
          </ac:spMkLst>
        </pc:spChg>
        <pc:grpChg chg="add del mod">
          <ac:chgData name="Hayley MacDonald" userId="5effa603-75f4-4749-a7fb-2cdc782bd4f6" providerId="ADAL" clId="{BDFA9D08-BB26-474C-89D8-9AD7C2246321}" dt="2025-11-05T16:56:49.515" v="577" actId="478"/>
          <ac:grpSpMkLst>
            <pc:docMk/>
            <pc:sldMk cId="2720847280" sldId="260"/>
            <ac:grpSpMk id="9" creationId="{409C8752-C084-6013-3823-21FEEDB5D648}"/>
          </ac:grpSpMkLst>
        </pc:grpChg>
        <pc:picChg chg="mod">
          <ac:chgData name="Hayley MacDonald" userId="5effa603-75f4-4749-a7fb-2cdc782bd4f6" providerId="ADAL" clId="{BDFA9D08-BB26-474C-89D8-9AD7C2246321}" dt="2025-11-05T16:56:40.032" v="575" actId="164"/>
          <ac:picMkLst>
            <pc:docMk/>
            <pc:sldMk cId="2720847280" sldId="260"/>
            <ac:picMk id="2" creationId="{06A71C1D-0769-69FB-855D-891103D3D772}"/>
          </ac:picMkLst>
        </pc:picChg>
        <pc:picChg chg="add mod modCrop">
          <ac:chgData name="Hayley MacDonald" userId="5effa603-75f4-4749-a7fb-2cdc782bd4f6" providerId="ADAL" clId="{BDFA9D08-BB26-474C-89D8-9AD7C2246321}" dt="2025-11-05T16:57:39.921" v="593" actId="1035"/>
          <ac:picMkLst>
            <pc:docMk/>
            <pc:sldMk cId="2720847280" sldId="260"/>
            <ac:picMk id="10" creationId="{84FCC59E-1BCD-D189-39F6-E1BF1BAFF7F8}"/>
          </ac:picMkLst>
        </pc:picChg>
      </pc:sldChg>
      <pc:sldChg chg="modSp mod">
        <pc:chgData name="Hayley MacDonald" userId="5effa603-75f4-4749-a7fb-2cdc782bd4f6" providerId="ADAL" clId="{BDFA9D08-BB26-474C-89D8-9AD7C2246321}" dt="2025-11-05T17:59:09.707" v="1398" actId="20577"/>
        <pc:sldMkLst>
          <pc:docMk/>
          <pc:sldMk cId="1487968281" sldId="261"/>
        </pc:sldMkLst>
        <pc:spChg chg="mod">
          <ac:chgData name="Hayley MacDonald" userId="5effa603-75f4-4749-a7fb-2cdc782bd4f6" providerId="ADAL" clId="{BDFA9D08-BB26-474C-89D8-9AD7C2246321}" dt="2025-11-05T17:59:09.707" v="1398" actId="20577"/>
          <ac:spMkLst>
            <pc:docMk/>
            <pc:sldMk cId="1487968281" sldId="261"/>
            <ac:spMk id="2" creationId="{C9484A33-91E4-9277-CDA6-3367AACAC217}"/>
          </ac:spMkLst>
        </pc:spChg>
        <pc:spChg chg="mod">
          <ac:chgData name="Hayley MacDonald" userId="5effa603-75f4-4749-a7fb-2cdc782bd4f6" providerId="ADAL" clId="{BDFA9D08-BB26-474C-89D8-9AD7C2246321}" dt="2025-10-22T19:21:41.807" v="213" actId="13926"/>
          <ac:spMkLst>
            <pc:docMk/>
            <pc:sldMk cId="1487968281" sldId="261"/>
            <ac:spMk id="5" creationId="{9732F968-DF1E-1474-76F5-221DD9E5586F}"/>
          </ac:spMkLst>
        </pc:spChg>
      </pc:sldChg>
      <pc:sldChg chg="modSp mod">
        <pc:chgData name="Hayley MacDonald" userId="5effa603-75f4-4749-a7fb-2cdc782bd4f6" providerId="ADAL" clId="{BDFA9D08-BB26-474C-89D8-9AD7C2246321}" dt="2025-11-05T18:05:45.894" v="1469" actId="20577"/>
        <pc:sldMkLst>
          <pc:docMk/>
          <pc:sldMk cId="3267077554" sldId="262"/>
        </pc:sldMkLst>
        <pc:spChg chg="mod">
          <ac:chgData name="Hayley MacDonald" userId="5effa603-75f4-4749-a7fb-2cdc782bd4f6" providerId="ADAL" clId="{BDFA9D08-BB26-474C-89D8-9AD7C2246321}" dt="2025-11-05T18:05:45.894" v="1469" actId="20577"/>
          <ac:spMkLst>
            <pc:docMk/>
            <pc:sldMk cId="3267077554" sldId="262"/>
            <ac:spMk id="5" creationId="{AACBE097-0423-E125-9994-89B26399D138}"/>
          </ac:spMkLst>
        </pc:spChg>
      </pc:sldChg>
      <pc:sldChg chg="modSp mod">
        <pc:chgData name="Hayley MacDonald" userId="5effa603-75f4-4749-a7fb-2cdc782bd4f6" providerId="ADAL" clId="{BDFA9D08-BB26-474C-89D8-9AD7C2246321}" dt="2025-11-05T17:50:30.648" v="1298" actId="948"/>
        <pc:sldMkLst>
          <pc:docMk/>
          <pc:sldMk cId="2551891809" sldId="263"/>
        </pc:sldMkLst>
        <pc:spChg chg="mod">
          <ac:chgData name="Hayley MacDonald" userId="5effa603-75f4-4749-a7fb-2cdc782bd4f6" providerId="ADAL" clId="{BDFA9D08-BB26-474C-89D8-9AD7C2246321}" dt="2025-11-05T17:50:30.648" v="1298" actId="948"/>
          <ac:spMkLst>
            <pc:docMk/>
            <pc:sldMk cId="2551891809" sldId="263"/>
            <ac:spMk id="5" creationId="{17B937D0-11B5-7377-F8E6-2E31F089D6A9}"/>
          </ac:spMkLst>
        </pc:spChg>
      </pc:sldChg>
      <pc:sldChg chg="modSp mod">
        <pc:chgData name="Hayley MacDonald" userId="5effa603-75f4-4749-a7fb-2cdc782bd4f6" providerId="ADAL" clId="{BDFA9D08-BB26-474C-89D8-9AD7C2246321}" dt="2025-11-05T17:50:52.458" v="1305" actId="1038"/>
        <pc:sldMkLst>
          <pc:docMk/>
          <pc:sldMk cId="502289953" sldId="264"/>
        </pc:sldMkLst>
        <pc:spChg chg="mod">
          <ac:chgData name="Hayley MacDonald" userId="5effa603-75f4-4749-a7fb-2cdc782bd4f6" providerId="ADAL" clId="{BDFA9D08-BB26-474C-89D8-9AD7C2246321}" dt="2025-11-05T17:50:52.458" v="1305" actId="1038"/>
          <ac:spMkLst>
            <pc:docMk/>
            <pc:sldMk cId="502289953" sldId="264"/>
            <ac:spMk id="2" creationId="{ABBD2517-09AD-EB77-9B1A-668475468C92}"/>
          </ac:spMkLst>
        </pc:spChg>
        <pc:spChg chg="mod">
          <ac:chgData name="Hayley MacDonald" userId="5effa603-75f4-4749-a7fb-2cdc782bd4f6" providerId="ADAL" clId="{BDFA9D08-BB26-474C-89D8-9AD7C2246321}" dt="2025-10-22T19:18:43.825" v="123" actId="20577"/>
          <ac:spMkLst>
            <pc:docMk/>
            <pc:sldMk cId="502289953" sldId="264"/>
            <ac:spMk id="7" creationId="{E25737DE-DA24-C5B2-32DB-D7E3DAC7E08D}"/>
          </ac:spMkLst>
        </pc:spChg>
      </pc:sldChg>
      <pc:sldChg chg="del">
        <pc:chgData name="Hayley MacDonald" userId="5effa603-75f4-4749-a7fb-2cdc782bd4f6" providerId="ADAL" clId="{BDFA9D08-BB26-474C-89D8-9AD7C2246321}" dt="2025-11-05T18:12:43.311" v="1483" actId="47"/>
        <pc:sldMkLst>
          <pc:docMk/>
          <pc:sldMk cId="3287778761" sldId="265"/>
        </pc:sldMkLst>
      </pc:sldChg>
      <pc:sldChg chg="modSp mod">
        <pc:chgData name="Hayley MacDonald" userId="5effa603-75f4-4749-a7fb-2cdc782bd4f6" providerId="ADAL" clId="{BDFA9D08-BB26-474C-89D8-9AD7C2246321}" dt="2025-11-05T18:01:58.478" v="1437" actId="20577"/>
        <pc:sldMkLst>
          <pc:docMk/>
          <pc:sldMk cId="1039881083" sldId="266"/>
        </pc:sldMkLst>
        <pc:spChg chg="mod">
          <ac:chgData name="Hayley MacDonald" userId="5effa603-75f4-4749-a7fb-2cdc782bd4f6" providerId="ADAL" clId="{BDFA9D08-BB26-474C-89D8-9AD7C2246321}" dt="2025-11-05T18:01:58.478" v="1437" actId="20577"/>
          <ac:spMkLst>
            <pc:docMk/>
            <pc:sldMk cId="1039881083" sldId="266"/>
            <ac:spMk id="2" creationId="{79B2F44C-D07E-F4F4-FF50-D2519E2B34DC}"/>
          </ac:spMkLst>
        </pc:spChg>
      </pc:sldChg>
      <pc:sldChg chg="modSp mod">
        <pc:chgData name="Hayley MacDonald" userId="5effa603-75f4-4749-a7fb-2cdc782bd4f6" providerId="ADAL" clId="{BDFA9D08-BB26-474C-89D8-9AD7C2246321}" dt="2025-11-05T18:02:48.079" v="1455" actId="113"/>
        <pc:sldMkLst>
          <pc:docMk/>
          <pc:sldMk cId="1706511400" sldId="267"/>
        </pc:sldMkLst>
        <pc:spChg chg="mod">
          <ac:chgData name="Hayley MacDonald" userId="5effa603-75f4-4749-a7fb-2cdc782bd4f6" providerId="ADAL" clId="{BDFA9D08-BB26-474C-89D8-9AD7C2246321}" dt="2025-11-05T18:02:48.079" v="1455" actId="113"/>
          <ac:spMkLst>
            <pc:docMk/>
            <pc:sldMk cId="1706511400" sldId="267"/>
            <ac:spMk id="3" creationId="{83402FF1-E4DE-FF8A-D4FF-025433F99145}"/>
          </ac:spMkLst>
        </pc:spChg>
      </pc:sldChg>
      <pc:sldChg chg="modSp mod">
        <pc:chgData name="Hayley MacDonald" userId="5effa603-75f4-4749-a7fb-2cdc782bd4f6" providerId="ADAL" clId="{BDFA9D08-BB26-474C-89D8-9AD7C2246321}" dt="2025-11-05T18:11:39.654" v="1478" actId="207"/>
        <pc:sldMkLst>
          <pc:docMk/>
          <pc:sldMk cId="1725341863" sldId="268"/>
        </pc:sldMkLst>
        <pc:spChg chg="mod">
          <ac:chgData name="Hayley MacDonald" userId="5effa603-75f4-4749-a7fb-2cdc782bd4f6" providerId="ADAL" clId="{BDFA9D08-BB26-474C-89D8-9AD7C2246321}" dt="2025-11-05T18:11:39.654" v="1478" actId="207"/>
          <ac:spMkLst>
            <pc:docMk/>
            <pc:sldMk cId="1725341863" sldId="268"/>
            <ac:spMk id="2" creationId="{FE888A65-83CE-FA58-3A73-8A6B2EF61E0A}"/>
          </ac:spMkLst>
        </pc:spChg>
      </pc:sldChg>
      <pc:sldChg chg="modSp mod">
        <pc:chgData name="Hayley MacDonald" userId="5effa603-75f4-4749-a7fb-2cdc782bd4f6" providerId="ADAL" clId="{BDFA9D08-BB26-474C-89D8-9AD7C2246321}" dt="2025-11-05T17:14:31.176" v="841" actId="113"/>
        <pc:sldMkLst>
          <pc:docMk/>
          <pc:sldMk cId="1673432605" sldId="269"/>
        </pc:sldMkLst>
        <pc:spChg chg="mod">
          <ac:chgData name="Hayley MacDonald" userId="5effa603-75f4-4749-a7fb-2cdc782bd4f6" providerId="ADAL" clId="{BDFA9D08-BB26-474C-89D8-9AD7C2246321}" dt="2025-11-05T17:14:31.176" v="841" actId="113"/>
          <ac:spMkLst>
            <pc:docMk/>
            <pc:sldMk cId="1673432605" sldId="269"/>
            <ac:spMk id="5" creationId="{BE5F6F42-E0FF-87E9-E390-DDF7F12DAEB1}"/>
          </ac:spMkLst>
        </pc:spChg>
      </pc:sldChg>
      <pc:sldChg chg="addSp delSp modSp add mod">
        <pc:chgData name="Hayley MacDonald" userId="5effa603-75f4-4749-a7fb-2cdc782bd4f6" providerId="ADAL" clId="{BDFA9D08-BB26-474C-89D8-9AD7C2246321}" dt="2025-11-05T18:00:11.086" v="1415" actId="20577"/>
        <pc:sldMkLst>
          <pc:docMk/>
          <pc:sldMk cId="345898619" sldId="270"/>
        </pc:sldMkLst>
        <pc:spChg chg="add del mod">
          <ac:chgData name="Hayley MacDonald" userId="5effa603-75f4-4749-a7fb-2cdc782bd4f6" providerId="ADAL" clId="{BDFA9D08-BB26-474C-89D8-9AD7C2246321}" dt="2025-11-05T18:00:11.086" v="1415" actId="20577"/>
          <ac:spMkLst>
            <pc:docMk/>
            <pc:sldMk cId="345898619" sldId="270"/>
            <ac:spMk id="5" creationId="{2A9E6C96-9E65-CA95-C6A3-AB44FF33C7AA}"/>
          </ac:spMkLst>
        </pc:spChg>
      </pc:sldChg>
      <pc:sldChg chg="modSp add mod">
        <pc:chgData name="Hayley MacDonald" userId="5effa603-75f4-4749-a7fb-2cdc782bd4f6" providerId="ADAL" clId="{BDFA9D08-BB26-474C-89D8-9AD7C2246321}" dt="2025-11-05T18:08:37.179" v="1472" actId="14734"/>
        <pc:sldMkLst>
          <pc:docMk/>
          <pc:sldMk cId="3245485831" sldId="271"/>
        </pc:sldMkLst>
        <pc:spChg chg="mod">
          <ac:chgData name="Hayley MacDonald" userId="5effa603-75f4-4749-a7fb-2cdc782bd4f6" providerId="ADAL" clId="{BDFA9D08-BB26-474C-89D8-9AD7C2246321}" dt="2025-11-05T17:49:48.522" v="1290" actId="948"/>
          <ac:spMkLst>
            <pc:docMk/>
            <pc:sldMk cId="3245485831" sldId="271"/>
            <ac:spMk id="5" creationId="{133D0558-62D9-1D92-E6EE-3D16E51213A4}"/>
          </ac:spMkLst>
        </pc:spChg>
        <pc:graphicFrameChg chg="mod modGraphic">
          <ac:chgData name="Hayley MacDonald" userId="5effa603-75f4-4749-a7fb-2cdc782bd4f6" providerId="ADAL" clId="{BDFA9D08-BB26-474C-89D8-9AD7C2246321}" dt="2025-11-05T18:08:37.179" v="1472" actId="14734"/>
          <ac:graphicFrameMkLst>
            <pc:docMk/>
            <pc:sldMk cId="3245485831" sldId="271"/>
            <ac:graphicFrameMk id="2" creationId="{FEC2EB0E-8AAB-DB3E-59F7-9AEB5B4753AD}"/>
          </ac:graphicFrameMkLst>
        </pc:graphicFrameChg>
      </pc:sldChg>
      <pc:sldChg chg="modSp mod">
        <pc:chgData name="Hayley MacDonald" userId="5effa603-75f4-4749-a7fb-2cdc782bd4f6" providerId="ADAL" clId="{BDFA9D08-BB26-474C-89D8-9AD7C2246321}" dt="2025-11-05T18:12:30.450" v="1482" actId="207"/>
        <pc:sldMkLst>
          <pc:docMk/>
          <pc:sldMk cId="3387336318" sldId="272"/>
        </pc:sldMkLst>
        <pc:spChg chg="mod">
          <ac:chgData name="Hayley MacDonald" userId="5effa603-75f4-4749-a7fb-2cdc782bd4f6" providerId="ADAL" clId="{BDFA9D08-BB26-474C-89D8-9AD7C2246321}" dt="2025-11-05T18:12:30.450" v="1482" actId="207"/>
          <ac:spMkLst>
            <pc:docMk/>
            <pc:sldMk cId="3387336318" sldId="272"/>
            <ac:spMk id="2" creationId="{06C580DB-A98D-2EA5-F746-5271878EB780}"/>
          </ac:spMkLst>
        </pc:spChg>
      </pc:sldChg>
      <pc:sldChg chg="modSp mod">
        <pc:chgData name="Hayley MacDonald" userId="5effa603-75f4-4749-a7fb-2cdc782bd4f6" providerId="ADAL" clId="{BDFA9D08-BB26-474C-89D8-9AD7C2246321}" dt="2025-11-05T18:00:32.564" v="1417" actId="20577"/>
        <pc:sldMkLst>
          <pc:docMk/>
          <pc:sldMk cId="1904971016" sldId="273"/>
        </pc:sldMkLst>
        <pc:spChg chg="mod">
          <ac:chgData name="Hayley MacDonald" userId="5effa603-75f4-4749-a7fb-2cdc782bd4f6" providerId="ADAL" clId="{BDFA9D08-BB26-474C-89D8-9AD7C2246321}" dt="2025-11-05T18:00:32.564" v="1417" actId="20577"/>
          <ac:spMkLst>
            <pc:docMk/>
            <pc:sldMk cId="1904971016" sldId="273"/>
            <ac:spMk id="5" creationId="{5A2077B2-78D9-8F0F-2981-1698A71F914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6A608C-8BC4-7146-A903-58C3C44AFE9B}" type="datetimeFigureOut">
              <a:rPr lang="en-US" smtClean="0"/>
              <a:t>11/11/2025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EFBA4B-F4A7-CB46-8B40-1CDE20ED8883}" type="slidenum">
              <a:rPr lang="en-US" smtClean="0"/>
              <a:t>‹#›</a:t>
            </a:fld>
            <a:endParaRPr lang="en-US"/>
          </a:p>
        </p:txBody>
      </p:sp>
    </p:spTree>
    <p:extLst>
      <p:ext uri="{BB962C8B-B14F-4D97-AF65-F5344CB8AC3E}">
        <p14:creationId xmlns:p14="http://schemas.microsoft.com/office/powerpoint/2010/main" val="958834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EFBA4B-F4A7-CB46-8B40-1CDE20ED8883}" type="slidenum">
              <a:rPr lang="en-US" smtClean="0"/>
              <a:t>3</a:t>
            </a:fld>
            <a:endParaRPr lang="en-US"/>
          </a:p>
        </p:txBody>
      </p:sp>
    </p:spTree>
    <p:extLst>
      <p:ext uri="{BB962C8B-B14F-4D97-AF65-F5344CB8AC3E}">
        <p14:creationId xmlns:p14="http://schemas.microsoft.com/office/powerpoint/2010/main" val="2613447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EFBA4B-F4A7-CB46-8B40-1CDE20ED8883}" type="slidenum">
              <a:rPr lang="en-US" smtClean="0"/>
              <a:t>16</a:t>
            </a:fld>
            <a:endParaRPr lang="en-US"/>
          </a:p>
        </p:txBody>
      </p:sp>
    </p:spTree>
    <p:extLst>
      <p:ext uri="{BB962C8B-B14F-4D97-AF65-F5344CB8AC3E}">
        <p14:creationId xmlns:p14="http://schemas.microsoft.com/office/powerpoint/2010/main" val="3317063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896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11/11/2025</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a:p>
        </p:txBody>
      </p:sp>
    </p:spTree>
    <p:extLst>
      <p:ext uri="{BB962C8B-B14F-4D97-AF65-F5344CB8AC3E}">
        <p14:creationId xmlns:p14="http://schemas.microsoft.com/office/powerpoint/2010/main" val="2212248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11/11/2025</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a:p>
        </p:txBody>
      </p:sp>
    </p:spTree>
    <p:extLst>
      <p:ext uri="{BB962C8B-B14F-4D97-AF65-F5344CB8AC3E}">
        <p14:creationId xmlns:p14="http://schemas.microsoft.com/office/powerpoint/2010/main" val="2297922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11/11/2025</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a:p>
        </p:txBody>
      </p:sp>
    </p:spTree>
    <p:extLst>
      <p:ext uri="{BB962C8B-B14F-4D97-AF65-F5344CB8AC3E}">
        <p14:creationId xmlns:p14="http://schemas.microsoft.com/office/powerpoint/2010/main" val="4052810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11/11/2025</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a:p>
        </p:txBody>
      </p:sp>
    </p:spTree>
    <p:extLst>
      <p:ext uri="{BB962C8B-B14F-4D97-AF65-F5344CB8AC3E}">
        <p14:creationId xmlns:p14="http://schemas.microsoft.com/office/powerpoint/2010/main" val="3690172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11/11/2025</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a:p>
        </p:txBody>
      </p:sp>
    </p:spTree>
    <p:extLst>
      <p:ext uri="{BB962C8B-B14F-4D97-AF65-F5344CB8AC3E}">
        <p14:creationId xmlns:p14="http://schemas.microsoft.com/office/powerpoint/2010/main" val="3006414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11/11/2025</a:t>
            </a:fld>
            <a:endParaRPr 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a:p>
        </p:txBody>
      </p:sp>
    </p:spTree>
    <p:extLst>
      <p:ext uri="{BB962C8B-B14F-4D97-AF65-F5344CB8AC3E}">
        <p14:creationId xmlns:p14="http://schemas.microsoft.com/office/powerpoint/2010/main" val="260546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11/11/2025</a:t>
            </a:fld>
            <a:endParaRPr 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a:p>
        </p:txBody>
      </p:sp>
    </p:spTree>
    <p:extLst>
      <p:ext uri="{BB962C8B-B14F-4D97-AF65-F5344CB8AC3E}">
        <p14:creationId xmlns:p14="http://schemas.microsoft.com/office/powerpoint/2010/main" val="2400791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11/11/2025</a:t>
            </a:fld>
            <a:endParaRPr 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a:p>
        </p:txBody>
      </p:sp>
    </p:spTree>
    <p:extLst>
      <p:ext uri="{BB962C8B-B14F-4D97-AF65-F5344CB8AC3E}">
        <p14:creationId xmlns:p14="http://schemas.microsoft.com/office/powerpoint/2010/main" val="3772045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11/11/2025</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a:p>
        </p:txBody>
      </p:sp>
    </p:spTree>
    <p:extLst>
      <p:ext uri="{BB962C8B-B14F-4D97-AF65-F5344CB8AC3E}">
        <p14:creationId xmlns:p14="http://schemas.microsoft.com/office/powerpoint/2010/main" val="2692915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11/11/2025</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a:p>
        </p:txBody>
      </p:sp>
    </p:spTree>
    <p:extLst>
      <p:ext uri="{BB962C8B-B14F-4D97-AF65-F5344CB8AC3E}">
        <p14:creationId xmlns:p14="http://schemas.microsoft.com/office/powerpoint/2010/main" val="3893124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4327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usada.org/wp-content/uploads/ReasonedDecision.pdf"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black and white cover with text&#10;&#10;AI-generated content may be incorrect.">
            <a:extLst>
              <a:ext uri="{FF2B5EF4-FFF2-40B4-BE49-F238E27FC236}">
                <a16:creationId xmlns:a16="http://schemas.microsoft.com/office/drawing/2014/main" id="{21C209EB-99BA-FEA9-192A-432602ABB6EB}"/>
              </a:ext>
            </a:extLst>
          </p:cNvPr>
          <p:cNvPicPr>
            <a:picLocks noChangeAspect="1"/>
          </p:cNvPicPr>
          <p:nvPr/>
        </p:nvPicPr>
        <p:blipFill>
          <a:blip r:embed="rId2"/>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EBC2FB26-6531-E3F6-6169-7AF6D4EE8C5F}"/>
              </a:ext>
            </a:extLst>
          </p:cNvPr>
          <p:cNvSpPr txBox="1"/>
          <p:nvPr/>
        </p:nvSpPr>
        <p:spPr>
          <a:xfrm>
            <a:off x="370937" y="2492171"/>
            <a:ext cx="3856006"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Blood Doping in Sport</a:t>
            </a:r>
          </a:p>
        </p:txBody>
      </p:sp>
      <p:sp>
        <p:nvSpPr>
          <p:cNvPr id="2" name="TextBox 1">
            <a:extLst>
              <a:ext uri="{FF2B5EF4-FFF2-40B4-BE49-F238E27FC236}">
                <a16:creationId xmlns:a16="http://schemas.microsoft.com/office/drawing/2014/main" id="{6A7F8350-5254-2004-5D66-397B355C0A5F}"/>
              </a:ext>
            </a:extLst>
          </p:cNvPr>
          <p:cNvSpPr txBox="1"/>
          <p:nvPr/>
        </p:nvSpPr>
        <p:spPr>
          <a:xfrm>
            <a:off x="370937" y="3312543"/>
            <a:ext cx="4028534" cy="523220"/>
          </a:xfrm>
          <a:prstGeom prst="rect">
            <a:avLst/>
          </a:prstGeom>
          <a:noFill/>
        </p:spPr>
        <p:txBody>
          <a:bodyPr wrap="square" lIns="91440" tIns="45720" rIns="91440" bIns="45720" rtlCol="0" anchor="t">
            <a:spAutoFit/>
          </a:bodyPr>
          <a:lstStyle/>
          <a:p>
            <a:r>
              <a:rPr lang="en-US" sz="1400" b="1" dirty="0">
                <a:latin typeface="Arial"/>
                <a:cs typeface="Arial"/>
              </a:rPr>
              <a:t>Consensus Statement for the American College of Sports Medicine</a:t>
            </a:r>
          </a:p>
        </p:txBody>
      </p:sp>
    </p:spTree>
    <p:extLst>
      <p:ext uri="{BB962C8B-B14F-4D97-AF65-F5344CB8AC3E}">
        <p14:creationId xmlns:p14="http://schemas.microsoft.com/office/powerpoint/2010/main" val="3639686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076F6-702C-7A9F-D7C1-393EE2CA70B5}"/>
            </a:ext>
          </a:extLst>
        </p:cNvPr>
        <p:cNvGrpSpPr/>
        <p:nvPr/>
      </p:nvGrpSpPr>
      <p:grpSpPr>
        <a:xfrm>
          <a:off x="0" y="0"/>
          <a:ext cx="0" cy="0"/>
          <a:chOff x="0" y="0"/>
          <a:chExt cx="0" cy="0"/>
        </a:xfrm>
      </p:grpSpPr>
      <p:pic>
        <p:nvPicPr>
          <p:cNvPr id="4" name="Picture 3" descr="A close-up of a network&#10;&#10;AI-generated content may be incorrect.">
            <a:extLst>
              <a:ext uri="{FF2B5EF4-FFF2-40B4-BE49-F238E27FC236}">
                <a16:creationId xmlns:a16="http://schemas.microsoft.com/office/drawing/2014/main" id="{4CB2D428-EFB5-F79B-3EBE-8FDDBA91338C}"/>
              </a:ext>
            </a:extLst>
          </p:cNvPr>
          <p:cNvPicPr>
            <a:picLocks noChangeAspect="1"/>
          </p:cNvPicPr>
          <p:nvPr/>
        </p:nvPicPr>
        <p:blipFill>
          <a:blip r:embed="rId2"/>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133D0558-62D9-1D92-E6EE-3D16E51213A4}"/>
              </a:ext>
            </a:extLst>
          </p:cNvPr>
          <p:cNvSpPr txBox="1"/>
          <p:nvPr/>
        </p:nvSpPr>
        <p:spPr>
          <a:xfrm>
            <a:off x="396815" y="351602"/>
            <a:ext cx="8298612" cy="146450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Medical Risks/ Side Effects</a:t>
            </a:r>
          </a:p>
          <a:p>
            <a:endParaRPr lang="en-US" sz="1200" dirty="0">
              <a:latin typeface="Arial" panose="020B0604020202020204" pitchFamily="34" charset="0"/>
              <a:cs typeface="Arial" panose="020B0604020202020204" pitchFamily="34" charset="0"/>
            </a:endParaRPr>
          </a:p>
          <a:p>
            <a:pPr marL="171450" indent="-171450">
              <a:spcAft>
                <a:spcPts val="1100"/>
              </a:spcAft>
              <a:buFont typeface="Arial" panose="020B0604020202020204" pitchFamily="34" charset="0"/>
              <a:buChar char="•"/>
            </a:pPr>
            <a:r>
              <a:rPr lang="en-US" sz="1250" dirty="0">
                <a:latin typeface="Arial" panose="020B0604020202020204" pitchFamily="34" charset="0"/>
                <a:cs typeface="Arial" panose="020B0604020202020204" pitchFamily="34" charset="0"/>
              </a:rPr>
              <a:t>Blood doping, like any medical intervention, has side effects that are different based on the technique used and exacerbated when abused by healthy individuals in uncontrolled settings. </a:t>
            </a:r>
          </a:p>
          <a:p>
            <a:pPr marL="171450" indent="-171450">
              <a:spcAft>
                <a:spcPts val="1100"/>
              </a:spcAft>
              <a:buFont typeface="Arial" panose="020B0604020202020204" pitchFamily="34" charset="0"/>
              <a:buChar char="•"/>
            </a:pPr>
            <a:r>
              <a:rPr lang="en-US" sz="1250" dirty="0">
                <a:latin typeface="Arial" panose="020B0604020202020204" pitchFamily="34" charset="0"/>
                <a:cs typeface="Arial" panose="020B0604020202020204" pitchFamily="34" charset="0"/>
              </a:rPr>
              <a:t>Potential consequences of increasing red cell mass to supraphysiological levels must be differentiated from the pharmacological or procedural side effects of the abused substance.</a:t>
            </a:r>
          </a:p>
        </p:txBody>
      </p:sp>
      <p:graphicFrame>
        <p:nvGraphicFramePr>
          <p:cNvPr id="2" name="Table 1">
            <a:extLst>
              <a:ext uri="{FF2B5EF4-FFF2-40B4-BE49-F238E27FC236}">
                <a16:creationId xmlns:a16="http://schemas.microsoft.com/office/drawing/2014/main" id="{FEC2EB0E-8AAB-DB3E-59F7-9AEB5B4753AD}"/>
              </a:ext>
            </a:extLst>
          </p:cNvPr>
          <p:cNvGraphicFramePr>
            <a:graphicFrameLocks noGrp="1"/>
          </p:cNvGraphicFramePr>
          <p:nvPr>
            <p:extLst>
              <p:ext uri="{D42A27DB-BD31-4B8C-83A1-F6EECF244321}">
                <p14:modId xmlns:p14="http://schemas.microsoft.com/office/powerpoint/2010/main" val="1760210078"/>
              </p:ext>
            </p:extLst>
          </p:nvPr>
        </p:nvGraphicFramePr>
        <p:xfrm>
          <a:off x="396815" y="2060975"/>
          <a:ext cx="8246852" cy="1559560"/>
        </p:xfrm>
        <a:graphic>
          <a:graphicData uri="http://schemas.openxmlformats.org/drawingml/2006/table">
            <a:tbl>
              <a:tblPr firstRow="1" bandRow="1">
                <a:tableStyleId>{22838BEF-8BB2-4498-84A7-C5851F593DF1}</a:tableStyleId>
              </a:tblPr>
              <a:tblGrid>
                <a:gridCol w="2068479">
                  <a:extLst>
                    <a:ext uri="{9D8B030D-6E8A-4147-A177-3AD203B41FA5}">
                      <a16:colId xmlns:a16="http://schemas.microsoft.com/office/drawing/2014/main" val="3591554123"/>
                    </a:ext>
                  </a:extLst>
                </a:gridCol>
                <a:gridCol w="1519565">
                  <a:extLst>
                    <a:ext uri="{9D8B030D-6E8A-4147-A177-3AD203B41FA5}">
                      <a16:colId xmlns:a16="http://schemas.microsoft.com/office/drawing/2014/main" val="2025351562"/>
                    </a:ext>
                  </a:extLst>
                </a:gridCol>
                <a:gridCol w="2690261">
                  <a:extLst>
                    <a:ext uri="{9D8B030D-6E8A-4147-A177-3AD203B41FA5}">
                      <a16:colId xmlns:a16="http://schemas.microsoft.com/office/drawing/2014/main" val="370789543"/>
                    </a:ext>
                  </a:extLst>
                </a:gridCol>
                <a:gridCol w="1968547">
                  <a:extLst>
                    <a:ext uri="{9D8B030D-6E8A-4147-A177-3AD203B41FA5}">
                      <a16:colId xmlns:a16="http://schemas.microsoft.com/office/drawing/2014/main" val="3035350818"/>
                    </a:ext>
                  </a:extLst>
                </a:gridCol>
              </a:tblGrid>
              <a:tr h="370840">
                <a:tc>
                  <a:txBody>
                    <a:bodyPr/>
                    <a:lstStyle/>
                    <a:p>
                      <a:pPr>
                        <a:buNone/>
                      </a:pPr>
                      <a:r>
                        <a:rPr lang="en-US" sz="1200" i="0" dirty="0">
                          <a:effectLst/>
                          <a:latin typeface="Arial" panose="020B0604020202020204" pitchFamily="34" charset="0"/>
                          <a:cs typeface="Arial" panose="020B0604020202020204" pitchFamily="34" charset="0"/>
                        </a:rPr>
                        <a:t>Doping Agent or Practice</a:t>
                      </a:r>
                    </a:p>
                  </a:txBody>
                  <a:tcPr anchor="b"/>
                </a:tc>
                <a:tc>
                  <a:txBody>
                    <a:bodyPr/>
                    <a:lstStyle/>
                    <a:p>
                      <a:r>
                        <a:rPr lang="en-US" sz="1200" b="1" i="0" kern="1200" dirty="0">
                          <a:solidFill>
                            <a:schemeClr val="dk1"/>
                          </a:solidFill>
                          <a:effectLst/>
                          <a:latin typeface="Arial" panose="020B0604020202020204" pitchFamily="34" charset="0"/>
                          <a:ea typeface="+mn-ea"/>
                          <a:cs typeface="Arial" panose="020B0604020202020204" pitchFamily="34" charset="0"/>
                        </a:rPr>
                        <a:t>Area of Risk</a:t>
                      </a:r>
                    </a:p>
                  </a:txBody>
                  <a:tcPr anchor="b"/>
                </a:tc>
                <a:tc>
                  <a:txBody>
                    <a:bodyPr/>
                    <a:lstStyle/>
                    <a:p>
                      <a:pPr>
                        <a:buNone/>
                      </a:pPr>
                      <a:r>
                        <a:rPr lang="en-US" sz="1200" i="0" dirty="0">
                          <a:effectLst/>
                          <a:latin typeface="Arial" panose="020B0604020202020204" pitchFamily="34" charset="0"/>
                          <a:cs typeface="Arial" panose="020B0604020202020204" pitchFamily="34" charset="0"/>
                        </a:rPr>
                        <a:t>Known Risks</a:t>
                      </a:r>
                    </a:p>
                  </a:txBody>
                  <a:tcPr anchor="b"/>
                </a:tc>
                <a:tc>
                  <a:txBody>
                    <a:bodyPr/>
                    <a:lstStyle/>
                    <a:p>
                      <a:pPr>
                        <a:buNone/>
                      </a:pPr>
                      <a:r>
                        <a:rPr lang="en-US" sz="1200" i="0" dirty="0">
                          <a:effectLst/>
                          <a:latin typeface="Arial" panose="020B0604020202020204" pitchFamily="34" charset="0"/>
                          <a:cs typeface="Arial" panose="020B0604020202020204" pitchFamily="34" charset="0"/>
                        </a:rPr>
                        <a:t>Side Effects</a:t>
                      </a:r>
                    </a:p>
                  </a:txBody>
                  <a:tcPr anchor="b"/>
                </a:tc>
                <a:extLst>
                  <a:ext uri="{0D108BD9-81ED-4DB2-BD59-A6C34878D82A}">
                    <a16:rowId xmlns:a16="http://schemas.microsoft.com/office/drawing/2014/main" val="2974586097"/>
                  </a:ext>
                </a:extLst>
              </a:tr>
              <a:tr h="370840">
                <a:tc>
                  <a:txBody>
                    <a:bodyPr/>
                    <a:lstStyle/>
                    <a:p>
                      <a:r>
                        <a:rPr lang="en-US" sz="1100" dirty="0">
                          <a:latin typeface="Arial" panose="020B0604020202020204" pitchFamily="34" charset="0"/>
                          <a:cs typeface="Arial" panose="020B0604020202020204" pitchFamily="34" charset="0"/>
                        </a:rPr>
                        <a:t>Erythropoiesis-stimulating agents (</a:t>
                      </a:r>
                      <a:r>
                        <a:rPr lang="en-US" sz="1100" i="0" kern="1200" dirty="0">
                          <a:solidFill>
                            <a:schemeClr val="dk1"/>
                          </a:solidFill>
                          <a:effectLst/>
                          <a:latin typeface="Arial" panose="020B0604020202020204" pitchFamily="34" charset="0"/>
                          <a:ea typeface="+mn-ea"/>
                          <a:cs typeface="Arial" panose="020B0604020202020204" pitchFamily="34" charset="0"/>
                        </a:rPr>
                        <a:t>ESA)</a:t>
                      </a:r>
                    </a:p>
                  </a:txBody>
                  <a:tcPr/>
                </a:tc>
                <a:tc>
                  <a:txBody>
                    <a:bodyPr/>
                    <a:lstStyle/>
                    <a:p>
                      <a:pPr>
                        <a:buNone/>
                      </a:pPr>
                      <a:r>
                        <a:rPr lang="en-US" sz="1100" i="0" dirty="0">
                          <a:effectLst/>
                          <a:latin typeface="Arial" panose="020B0604020202020204" pitchFamily="34" charset="0"/>
                          <a:cs typeface="Arial" panose="020B0604020202020204" pitchFamily="34" charset="0"/>
                        </a:rPr>
                        <a:t>Pharmacological</a:t>
                      </a:r>
                    </a:p>
                  </a:txBody>
                  <a:tcPr/>
                </a:tc>
                <a:tc>
                  <a:txBody>
                    <a:bodyPr/>
                    <a:lstStyle/>
                    <a:p>
                      <a:pPr>
                        <a:buNone/>
                      </a:pPr>
                      <a:r>
                        <a:rPr lang="en-US" sz="1100" i="0" dirty="0">
                          <a:effectLst/>
                          <a:latin typeface="Arial" panose="020B0604020202020204" pitchFamily="34" charset="0"/>
                          <a:cs typeface="Arial" panose="020B0604020202020204" pitchFamily="34" charset="0"/>
                        </a:rPr>
                        <a:t>Death, myocardial infarction, stroke, venous thromboembolism</a:t>
                      </a:r>
                    </a:p>
                  </a:txBody>
                  <a:tcPr/>
                </a:tc>
                <a:tc>
                  <a:txBody>
                    <a:bodyPr/>
                    <a:lstStyle/>
                    <a:p>
                      <a:pPr>
                        <a:buNone/>
                      </a:pPr>
                      <a:r>
                        <a:rPr lang="en-US" sz="1100" i="0" dirty="0">
                          <a:effectLst/>
                          <a:latin typeface="Arial" panose="020B0604020202020204" pitchFamily="34" charset="0"/>
                          <a:cs typeface="Arial" panose="020B0604020202020204" pitchFamily="34" charset="0"/>
                        </a:rPr>
                        <a:t>Arterial hypertension, headache, pruritus, nausea</a:t>
                      </a:r>
                    </a:p>
                  </a:txBody>
                  <a:tcPr/>
                </a:tc>
                <a:extLst>
                  <a:ext uri="{0D108BD9-81ED-4DB2-BD59-A6C34878D82A}">
                    <a16:rowId xmlns:a16="http://schemas.microsoft.com/office/drawing/2014/main" val="2466759573"/>
                  </a:ext>
                </a:extLst>
              </a:tr>
              <a:tr h="370840">
                <a:tc>
                  <a:txBody>
                    <a:bodyPr/>
                    <a:lstStyle/>
                    <a:p>
                      <a:r>
                        <a:rPr lang="en-US" sz="1100" i="0" kern="1200" dirty="0">
                          <a:solidFill>
                            <a:schemeClr val="dk1"/>
                          </a:solidFill>
                          <a:effectLst/>
                          <a:latin typeface="Arial" panose="020B0604020202020204" pitchFamily="34" charset="0"/>
                          <a:ea typeface="+mn-ea"/>
                          <a:cs typeface="Arial" panose="020B0604020202020204" pitchFamily="34" charset="0"/>
                        </a:rPr>
                        <a:t>Withdrawal/</a:t>
                      </a:r>
                    </a:p>
                    <a:p>
                      <a:r>
                        <a:rPr lang="en-US" sz="1100" i="0" kern="1200" dirty="0">
                          <a:solidFill>
                            <a:schemeClr val="dk1"/>
                          </a:solidFill>
                          <a:effectLst/>
                          <a:latin typeface="Arial" panose="020B0604020202020204" pitchFamily="34" charset="0"/>
                          <a:ea typeface="+mn-ea"/>
                          <a:cs typeface="Arial" panose="020B0604020202020204" pitchFamily="34" charset="0"/>
                        </a:rPr>
                        <a:t>Infusion</a:t>
                      </a:r>
                    </a:p>
                  </a:txBody>
                  <a:tcPr/>
                </a:tc>
                <a:tc>
                  <a:txBody>
                    <a:bodyPr/>
                    <a:lstStyle/>
                    <a:p>
                      <a:pPr>
                        <a:buNone/>
                      </a:pPr>
                      <a:r>
                        <a:rPr lang="en-US" sz="1100" i="0" dirty="0">
                          <a:effectLst/>
                          <a:latin typeface="Arial" panose="020B0604020202020204" pitchFamily="34" charset="0"/>
                          <a:cs typeface="Arial" panose="020B0604020202020204" pitchFamily="34" charset="0"/>
                        </a:rPr>
                        <a:t>Procedural</a:t>
                      </a:r>
                    </a:p>
                  </a:txBody>
                  <a:tcPr/>
                </a:tc>
                <a:tc>
                  <a:txBody>
                    <a:bodyPr/>
                    <a:lstStyle/>
                    <a:p>
                      <a:r>
                        <a:rPr lang="en-US" sz="1100" i="0" dirty="0">
                          <a:effectLst/>
                          <a:latin typeface="Arial" panose="020B0604020202020204" pitchFamily="34" charset="0"/>
                          <a:cs typeface="Arial" panose="020B0604020202020204" pitchFamily="34" charset="0"/>
                        </a:rPr>
                        <a:t>Contamination (</a:t>
                      </a:r>
                      <a:r>
                        <a:rPr lang="en-US" sz="1100" i="0" kern="1200" dirty="0">
                          <a:solidFill>
                            <a:schemeClr val="dk1"/>
                          </a:solidFill>
                          <a:effectLst/>
                          <a:latin typeface="Arial" panose="020B0604020202020204" pitchFamily="34" charset="0"/>
                          <a:ea typeface="+mn-ea"/>
                          <a:cs typeface="Arial" panose="020B0604020202020204" pitchFamily="34" charset="0"/>
                        </a:rPr>
                        <a:t>of the autologous blood with bacteria or viruses), degradation due to inappropriate storage</a:t>
                      </a:r>
                      <a:r>
                        <a:rPr lang="en-US" sz="1100" i="0" dirty="0">
                          <a:effectLst/>
                          <a:latin typeface="Arial" panose="020B0604020202020204" pitchFamily="34" charset="0"/>
                          <a:cs typeface="Arial" panose="020B0604020202020204" pitchFamily="34" charset="0"/>
                        </a:rPr>
                        <a:t>, death (allergic or septic symptoms)</a:t>
                      </a:r>
                    </a:p>
                  </a:txBody>
                  <a:tcPr/>
                </a:tc>
                <a:tc>
                  <a:txBody>
                    <a:bodyPr/>
                    <a:lstStyle/>
                    <a:p>
                      <a:endParaRPr lang="en-US" sz="1100" i="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664545786"/>
                  </a:ext>
                </a:extLst>
              </a:tr>
            </a:tbl>
          </a:graphicData>
        </a:graphic>
      </p:graphicFrame>
    </p:spTree>
    <p:extLst>
      <p:ext uri="{BB962C8B-B14F-4D97-AF65-F5344CB8AC3E}">
        <p14:creationId xmlns:p14="http://schemas.microsoft.com/office/powerpoint/2010/main" val="3245485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C6364-4E28-66C4-A098-40E13F71A535}"/>
            </a:ext>
          </a:extLst>
        </p:cNvPr>
        <p:cNvGrpSpPr/>
        <p:nvPr/>
      </p:nvGrpSpPr>
      <p:grpSpPr>
        <a:xfrm>
          <a:off x="0" y="0"/>
          <a:ext cx="0" cy="0"/>
          <a:chOff x="0" y="0"/>
          <a:chExt cx="0" cy="0"/>
        </a:xfrm>
      </p:grpSpPr>
      <p:pic>
        <p:nvPicPr>
          <p:cNvPr id="4" name="Picture 3" descr="A close-up of a network&#10;&#10;AI-generated content may be incorrect.">
            <a:extLst>
              <a:ext uri="{FF2B5EF4-FFF2-40B4-BE49-F238E27FC236}">
                <a16:creationId xmlns:a16="http://schemas.microsoft.com/office/drawing/2014/main" id="{77B9FD6F-E410-E03A-E241-A0E86F5C723F}"/>
              </a:ext>
            </a:extLst>
          </p:cNvPr>
          <p:cNvPicPr>
            <a:picLocks noChangeAspect="1"/>
          </p:cNvPicPr>
          <p:nvPr/>
        </p:nvPicPr>
        <p:blipFill>
          <a:blip r:embed="rId2"/>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5A2077B2-78D9-8F0F-2981-1698A71F914E}"/>
              </a:ext>
            </a:extLst>
          </p:cNvPr>
          <p:cNvSpPr txBox="1"/>
          <p:nvPr/>
        </p:nvSpPr>
        <p:spPr>
          <a:xfrm>
            <a:off x="335855" y="283022"/>
            <a:ext cx="8298612" cy="410625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Detection</a:t>
            </a:r>
          </a:p>
          <a:p>
            <a:endParaRPr lang="en-US" sz="1200" b="1" dirty="0">
              <a:highlight>
                <a:srgbClr val="FFFF00"/>
              </a:highlight>
              <a:latin typeface="Arial" panose="020B0604020202020204" pitchFamily="34" charset="0"/>
              <a:cs typeface="Arial" panose="020B0604020202020204" pitchFamily="34" charset="0"/>
            </a:endParaRPr>
          </a:p>
          <a:p>
            <a:pPr marL="171450" indent="-171450">
              <a:spcAft>
                <a:spcPts val="1100"/>
              </a:spcAft>
              <a:buFont typeface="Arial" panose="020B0604020202020204" pitchFamily="34" charset="0"/>
              <a:buChar char="•"/>
            </a:pPr>
            <a:r>
              <a:rPr lang="en-US" sz="1250" dirty="0">
                <a:latin typeface="Arial" panose="020B0604020202020204" pitchFamily="34" charset="0"/>
                <a:cs typeface="Arial" panose="020B0604020202020204" pitchFamily="34" charset="0"/>
              </a:rPr>
              <a:t>Detection of prohibited blood doping practices has advanced and evolved substantially in the last 25 years and now includes both direct and indirect detection methods (</a:t>
            </a:r>
            <a:r>
              <a:rPr lang="en-US" sz="1250" i="1" dirty="0">
                <a:latin typeface="Arial" panose="020B0604020202020204" pitchFamily="34" charset="0"/>
                <a:cs typeface="Arial" panose="020B0604020202020204" pitchFamily="34" charset="0"/>
              </a:rPr>
              <a:t>Figure 2</a:t>
            </a:r>
            <a:r>
              <a:rPr lang="en-US" sz="1250" dirty="0">
                <a:latin typeface="Arial" panose="020B0604020202020204" pitchFamily="34" charset="0"/>
                <a:cs typeface="Arial" panose="020B0604020202020204" pitchFamily="34" charset="0"/>
              </a:rPr>
              <a:t>).</a:t>
            </a:r>
          </a:p>
          <a:p>
            <a:pPr marL="171450" indent="-171450">
              <a:spcAft>
                <a:spcPts val="1100"/>
              </a:spcAft>
              <a:buFont typeface="Arial" panose="020B0604020202020204" pitchFamily="34" charset="0"/>
              <a:buChar char="•"/>
            </a:pPr>
            <a:r>
              <a:rPr lang="en-US" sz="1250" dirty="0">
                <a:latin typeface="Arial" panose="020B0604020202020204" pitchFamily="34" charset="0"/>
                <a:cs typeface="Arial" panose="020B0604020202020204" pitchFamily="34" charset="0"/>
              </a:rPr>
              <a:t>This divergence of approaches has allowed anti-doping authorities to establish anti-doping rule violations that include the presence of blood doping agents, as well as to establish use and/or attempted use violations for blood doping methods.</a:t>
            </a:r>
          </a:p>
          <a:p>
            <a:pPr marL="171450" indent="-171450">
              <a:spcAft>
                <a:spcPts val="1100"/>
              </a:spcAft>
              <a:buFont typeface="Arial" panose="020B0604020202020204" pitchFamily="34" charset="0"/>
              <a:buChar char="•"/>
            </a:pPr>
            <a:r>
              <a:rPr lang="en-US" sz="1250" dirty="0">
                <a:latin typeface="Arial" panose="020B0604020202020204" pitchFamily="34" charset="0"/>
                <a:cs typeface="Arial" panose="020B0604020202020204" pitchFamily="34" charset="0"/>
              </a:rPr>
              <a:t>Testing of athletes is conducted based on no-advance notice, in or out of competition, and involves collection of biological fluids, predominantly urine or blood. </a:t>
            </a:r>
          </a:p>
          <a:p>
            <a:pPr marL="171450" indent="-171450">
              <a:spcAft>
                <a:spcPts val="1100"/>
              </a:spcAft>
              <a:buFont typeface="Arial" panose="020B0604020202020204" pitchFamily="34" charset="0"/>
              <a:buChar char="•"/>
            </a:pPr>
            <a:r>
              <a:rPr lang="en-US" sz="1250" dirty="0">
                <a:latin typeface="Arial" panose="020B0604020202020204" pitchFamily="34" charset="0"/>
                <a:cs typeface="Arial" panose="020B0604020202020204" pitchFamily="34" charset="0"/>
              </a:rPr>
              <a:t>It is important to note, however, that athlete testing is not harmonized across sport or the world, and even the most advanced testing analyses are only as good as the ability and willingness to obtain well-timed samples from athletes.</a:t>
            </a:r>
          </a:p>
          <a:p>
            <a:pPr marL="171450" indent="-171450">
              <a:spcAft>
                <a:spcPts val="1100"/>
              </a:spcAft>
              <a:buFont typeface="Arial" panose="020B0604020202020204" pitchFamily="34" charset="0"/>
              <a:buChar char="•"/>
            </a:pPr>
            <a:r>
              <a:rPr lang="en-US" sz="1250" dirty="0">
                <a:latin typeface="Arial" panose="020B0604020202020204" pitchFamily="34" charset="0"/>
                <a:cs typeface="Arial" panose="020B0604020202020204" pitchFamily="34" charset="0"/>
              </a:rPr>
              <a:t>To combat this, anti-doping authorities have evolved to adopt indirect detection methods to try to discourage blood doping practices. Further, research efforts are focused on changes in blood parameters to external blood manipulation, resulting in an individualized, longitudinal monitoring of biomarkers related to erythropoiesis known as the Athlete Biological Passport (26).</a:t>
            </a:r>
          </a:p>
          <a:p>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4971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up of a network&#10;&#10;AI-generated content may be incorrect.">
            <a:extLst>
              <a:ext uri="{FF2B5EF4-FFF2-40B4-BE49-F238E27FC236}">
                <a16:creationId xmlns:a16="http://schemas.microsoft.com/office/drawing/2014/main" id="{EBD9231A-61BD-53AB-E42F-D273C4D6FE88}"/>
              </a:ext>
            </a:extLst>
          </p:cNvPr>
          <p:cNvPicPr>
            <a:picLocks noChangeAspect="1"/>
          </p:cNvPicPr>
          <p:nvPr/>
        </p:nvPicPr>
        <p:blipFill>
          <a:blip r:embed="rId2"/>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17B937D0-11B5-7377-F8E6-2E31F089D6A9}"/>
              </a:ext>
            </a:extLst>
          </p:cNvPr>
          <p:cNvSpPr txBox="1"/>
          <p:nvPr/>
        </p:nvSpPr>
        <p:spPr>
          <a:xfrm>
            <a:off x="396815" y="351602"/>
            <a:ext cx="8298612" cy="4011355"/>
          </a:xfrm>
          <a:prstGeom prst="rect">
            <a:avLst/>
          </a:prstGeom>
          <a:noFill/>
        </p:spPr>
        <p:txBody>
          <a:bodyPr wrap="square" rtlCol="0">
            <a:spAutoFit/>
          </a:bodyPr>
          <a:lstStyle/>
          <a:p>
            <a:pPr>
              <a:spcAft>
                <a:spcPts val="1500"/>
              </a:spcAft>
            </a:pPr>
            <a:r>
              <a:rPr lang="en-US" b="1" dirty="0">
                <a:latin typeface="Arial" panose="020B0604020202020204" pitchFamily="34" charset="0"/>
                <a:cs typeface="Arial" panose="020B0604020202020204" pitchFamily="34" charset="0"/>
              </a:rPr>
              <a:t>Future Perspectives/Threats</a:t>
            </a:r>
            <a:endParaRPr lang="en-US" b="1" dirty="0">
              <a:highlight>
                <a:srgbClr val="FFFF00"/>
              </a:highlight>
              <a:latin typeface="Arial" panose="020B0604020202020204" pitchFamily="34" charset="0"/>
              <a:cs typeface="Arial" panose="020B0604020202020204" pitchFamily="34" charset="0"/>
            </a:endParaRPr>
          </a:p>
          <a:p>
            <a:pPr marL="171450" indent="-171450">
              <a:spcAft>
                <a:spcPts val="1100"/>
              </a:spcAft>
              <a:buFont typeface="Arial" panose="020B0604020202020204" pitchFamily="34" charset="0"/>
              <a:buChar char="•"/>
            </a:pPr>
            <a:r>
              <a:rPr lang="en-US" sz="1250" dirty="0">
                <a:latin typeface="Arial" panose="020B0604020202020204" pitchFamily="34" charset="0"/>
                <a:cs typeface="Arial" panose="020B0604020202020204" pitchFamily="34" charset="0"/>
              </a:rPr>
              <a:t>The threat of blood doping continues to evolve, as new technologies emerge. Specifically, erythropoiesis-related genes could be targeted by several different techniques.</a:t>
            </a:r>
          </a:p>
          <a:p>
            <a:pPr marL="171450" indent="-171450">
              <a:spcAft>
                <a:spcPts val="1100"/>
              </a:spcAft>
              <a:buFont typeface="Arial" panose="020B0604020202020204" pitchFamily="34" charset="0"/>
              <a:buChar char="•"/>
            </a:pPr>
            <a:r>
              <a:rPr lang="en-US" sz="1250" dirty="0">
                <a:latin typeface="Arial" panose="020B0604020202020204" pitchFamily="34" charset="0"/>
                <a:cs typeface="Arial" panose="020B0604020202020204" pitchFamily="34" charset="0"/>
              </a:rPr>
              <a:t>Development of new tests for blood doping remains challenging for many reasons, including the necessity for a very high specificity (i.e., no false positives) combined with good sensitivity (i.e., minimizing false negatives). Ideally, any successful test would also have an extended time frame of detection, improve on any existing testing, and can detect multiple doping substances or methods.</a:t>
            </a:r>
          </a:p>
          <a:p>
            <a:pPr marL="171450" indent="-171450">
              <a:spcAft>
                <a:spcPts val="1100"/>
              </a:spcAft>
              <a:buFont typeface="Arial" panose="020B0604020202020204" pitchFamily="34" charset="0"/>
              <a:buChar char="•"/>
            </a:pPr>
            <a:r>
              <a:rPr lang="en-US" sz="1250" dirty="0">
                <a:latin typeface="Arial" panose="020B0604020202020204" pitchFamily="34" charset="0"/>
                <a:cs typeface="Arial" panose="020B0604020202020204" pitchFamily="34" charset="0"/>
              </a:rPr>
              <a:t>Existing blood doping techniques have proven effective for some time; thus, it is likely that athletes will continue to try to exploit ways to improve their endurance performance through pharmaceutical intervention or blood doping methods. </a:t>
            </a:r>
          </a:p>
          <a:p>
            <a:pPr marL="171450" indent="-171450">
              <a:spcAft>
                <a:spcPts val="1100"/>
              </a:spcAft>
              <a:buFont typeface="Arial" panose="020B0604020202020204" pitchFamily="34" charset="0"/>
              <a:buChar char="•"/>
            </a:pPr>
            <a:r>
              <a:rPr lang="en-US" sz="1250" dirty="0">
                <a:latin typeface="Arial" panose="020B0604020202020204" pitchFamily="34" charset="0"/>
                <a:cs typeface="Arial" panose="020B0604020202020204" pitchFamily="34" charset="0"/>
              </a:rPr>
              <a:t>Through the existence of more harmonized anti-doping rules, as well as the mandatory implementation of the Athlete Biological Passport across the athlete population in high-risk endurance sports and minimum levels of analysis for erythropoiesis-stimulating agents in urine and/or blood, the detection and deterrence potential across sports has greatly improved. </a:t>
            </a:r>
          </a:p>
          <a:p>
            <a:pPr marL="171450" indent="-171450">
              <a:spcAft>
                <a:spcPts val="1100"/>
              </a:spcAft>
              <a:buFont typeface="Arial" panose="020B0604020202020204" pitchFamily="34" charset="0"/>
              <a:buChar char="•"/>
            </a:pPr>
            <a:r>
              <a:rPr lang="en-US" sz="1250" dirty="0">
                <a:latin typeface="Arial" panose="020B0604020202020204" pitchFamily="34" charset="0"/>
                <a:cs typeface="Arial" panose="020B0604020202020204" pitchFamily="34" charset="0"/>
              </a:rPr>
              <a:t>Increasingly individualized testing programs based on dynamic risk assessment of several risk factors has the potential to better determine when and where to effectively conduct athlete testing.</a:t>
            </a:r>
          </a:p>
        </p:txBody>
      </p:sp>
    </p:spTree>
    <p:extLst>
      <p:ext uri="{BB962C8B-B14F-4D97-AF65-F5344CB8AC3E}">
        <p14:creationId xmlns:p14="http://schemas.microsoft.com/office/powerpoint/2010/main" val="2551891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close-up of a black and white background&#10;&#10;AI-generated content may be incorrect.">
            <a:extLst>
              <a:ext uri="{FF2B5EF4-FFF2-40B4-BE49-F238E27FC236}">
                <a16:creationId xmlns:a16="http://schemas.microsoft.com/office/drawing/2014/main" id="{3AADF2CD-C845-265D-CAD8-1B8B390C98D6}"/>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E25737DE-DA24-C5B2-32DB-D7E3DAC7E08D}"/>
              </a:ext>
            </a:extLst>
          </p:cNvPr>
          <p:cNvSpPr txBox="1"/>
          <p:nvPr/>
        </p:nvSpPr>
        <p:spPr>
          <a:xfrm>
            <a:off x="767752" y="184291"/>
            <a:ext cx="3045124" cy="830997"/>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Conclusions/ Recommendation</a:t>
            </a:r>
          </a:p>
        </p:txBody>
      </p:sp>
      <p:sp>
        <p:nvSpPr>
          <p:cNvPr id="2" name="TextBox 1">
            <a:extLst>
              <a:ext uri="{FF2B5EF4-FFF2-40B4-BE49-F238E27FC236}">
                <a16:creationId xmlns:a16="http://schemas.microsoft.com/office/drawing/2014/main" id="{ABBD2517-09AD-EB77-9B1A-668475468C92}"/>
              </a:ext>
            </a:extLst>
          </p:cNvPr>
          <p:cNvSpPr txBox="1"/>
          <p:nvPr/>
        </p:nvSpPr>
        <p:spPr>
          <a:xfrm>
            <a:off x="3596640" y="353471"/>
            <a:ext cx="5273040" cy="3785652"/>
          </a:xfrm>
          <a:prstGeom prst="rect">
            <a:avLst/>
          </a:prstGeom>
          <a:noFill/>
        </p:spPr>
        <p:txBody>
          <a:bodyPr wrap="square" rtlCol="0">
            <a:spAutoFit/>
          </a:bodyPr>
          <a:lstStyle/>
          <a:p>
            <a:pPr marL="171450" indent="-171450">
              <a:spcAft>
                <a:spcPts val="1100"/>
              </a:spcAft>
              <a:buFont typeface="Arial" panose="020B0604020202020204" pitchFamily="34" charset="0"/>
              <a:buChar char="•"/>
            </a:pPr>
            <a:r>
              <a:rPr lang="en-US" sz="1250" b="1" dirty="0">
                <a:latin typeface="Arial" panose="020B0604020202020204" pitchFamily="34" charset="0"/>
                <a:cs typeface="Arial" panose="020B0604020202020204" pitchFamily="34" charset="0"/>
              </a:rPr>
              <a:t>It is the position of the American College of Sports Medicine (ACSM) that any blood doping procedure used to improve athletic performance is unethical and unfair and exposes the athlete to unwarranted and potentially serious health risks. </a:t>
            </a:r>
          </a:p>
          <a:p>
            <a:pPr marL="171450" indent="-171450">
              <a:spcAft>
                <a:spcPts val="1100"/>
              </a:spcAft>
              <a:buFont typeface="Arial" panose="020B0604020202020204" pitchFamily="34" charset="0"/>
              <a:buChar char="•"/>
            </a:pPr>
            <a:r>
              <a:rPr lang="en-US" sz="1250" b="1" dirty="0">
                <a:latin typeface="Arial" panose="020B0604020202020204" pitchFamily="34" charset="0"/>
                <a:cs typeface="Arial" panose="020B0604020202020204" pitchFamily="34" charset="0"/>
              </a:rPr>
              <a:t>Blood doping can enhance an athlete’s oxygen-carrying capacity and improve an athlete’s ability to perform submaximal and maximal endurance efforts beyond normal training interventions, including adaption to hypoxic environments. </a:t>
            </a:r>
          </a:p>
          <a:p>
            <a:pPr marL="171450" indent="-171450">
              <a:spcAft>
                <a:spcPts val="1100"/>
              </a:spcAft>
              <a:buFont typeface="Arial" panose="020B0604020202020204" pitchFamily="34" charset="0"/>
              <a:buChar char="•"/>
            </a:pPr>
            <a:r>
              <a:rPr lang="en-US" sz="1250" b="1" dirty="0">
                <a:latin typeface="Arial" panose="020B0604020202020204" pitchFamily="34" charset="0"/>
                <a:cs typeface="Arial" panose="020B0604020202020204" pitchFamily="34" charset="0"/>
              </a:rPr>
              <a:t>Since the first ACSM Position Stand 25 years ago, the science and technology surrounding erythropoiesis, pharmacological intervention, and doping detection have all advanced substantially. </a:t>
            </a:r>
          </a:p>
          <a:p>
            <a:pPr marL="171450" indent="-171450">
              <a:spcAft>
                <a:spcPts val="1100"/>
              </a:spcAft>
              <a:buFont typeface="Arial" panose="020B0604020202020204" pitchFamily="34" charset="0"/>
              <a:buChar char="•"/>
            </a:pPr>
            <a:r>
              <a:rPr lang="en-US" sz="1250" b="1" dirty="0">
                <a:latin typeface="Arial" panose="020B0604020202020204" pitchFamily="34" charset="0"/>
                <a:cs typeface="Arial" panose="020B0604020202020204" pitchFamily="34" charset="0"/>
              </a:rPr>
              <a:t>As long as competitive fairness and athlete health and wellness remain fundamental components of sport governance, strong efforts need to continue in the areas of doping detection and education of athletes, coaches, and medical professionals on the risks associated with blood doping.</a:t>
            </a:r>
          </a:p>
        </p:txBody>
      </p:sp>
    </p:spTree>
    <p:extLst>
      <p:ext uri="{BB962C8B-B14F-4D97-AF65-F5344CB8AC3E}">
        <p14:creationId xmlns:p14="http://schemas.microsoft.com/office/powerpoint/2010/main" val="502289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close-up of a network&#10;&#10;AI-generated content may be incorrect.">
            <a:extLst>
              <a:ext uri="{FF2B5EF4-FFF2-40B4-BE49-F238E27FC236}">
                <a16:creationId xmlns:a16="http://schemas.microsoft.com/office/drawing/2014/main" id="{92056EAA-0879-2D81-A5E7-F485025D657B}"/>
              </a:ext>
            </a:extLst>
          </p:cNvPr>
          <p:cNvPicPr>
            <a:picLocks noChangeAspect="1"/>
          </p:cNvPicPr>
          <p:nvPr/>
        </p:nvPicPr>
        <p:blipFill>
          <a:blip r:embed="rId2"/>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79B2F44C-D07E-F4F4-FF50-D2519E2B34DC}"/>
              </a:ext>
            </a:extLst>
          </p:cNvPr>
          <p:cNvSpPr txBox="1"/>
          <p:nvPr/>
        </p:nvSpPr>
        <p:spPr>
          <a:xfrm>
            <a:off x="396814" y="659402"/>
            <a:ext cx="8338477" cy="406265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References</a:t>
            </a:r>
            <a:endParaRPr lang="en-US" sz="600" b="1" dirty="0">
              <a:latin typeface="Arial" panose="020B0604020202020204" pitchFamily="34" charset="0"/>
              <a:cs typeface="Arial" panose="020B0604020202020204" pitchFamily="34" charset="0"/>
            </a:endParaRPr>
          </a:p>
          <a:p>
            <a:pPr marL="228600" lvl="0" indent="-228600">
              <a:spcAft>
                <a:spcPts val="200"/>
              </a:spcAft>
              <a:buFont typeface="+mj-lt"/>
              <a:buAutoNum type="arabicPeriod"/>
            </a:pPr>
            <a:r>
              <a:rPr lang="en-US" sz="1000" dirty="0">
                <a:latin typeface="Arial" panose="020B0604020202020204" pitchFamily="34" charset="0"/>
                <a:cs typeface="Arial" panose="020B0604020202020204" pitchFamily="34" charset="0"/>
              </a:rPr>
              <a:t>Pace N, </a:t>
            </a:r>
            <a:r>
              <a:rPr lang="en-US" sz="1000" dirty="0" err="1">
                <a:latin typeface="Arial" panose="020B0604020202020204" pitchFamily="34" charset="0"/>
                <a:cs typeface="Arial" panose="020B0604020202020204" pitchFamily="34" charset="0"/>
              </a:rPr>
              <a:t>Lozner</a:t>
            </a:r>
            <a:r>
              <a:rPr lang="en-US" sz="1000" dirty="0">
                <a:latin typeface="Arial" panose="020B0604020202020204" pitchFamily="34" charset="0"/>
                <a:cs typeface="Arial" panose="020B0604020202020204" pitchFamily="34" charset="0"/>
              </a:rPr>
              <a:t> EL, et al. The increase in hypoxia tolerance of normal men accompanying the polycythemia induced by transfusion of erythrocytes. </a:t>
            </a:r>
            <a:r>
              <a:rPr lang="en-US" sz="1000" i="1" dirty="0">
                <a:latin typeface="Arial" panose="020B0604020202020204" pitchFamily="34" charset="0"/>
                <a:cs typeface="Arial" panose="020B0604020202020204" pitchFamily="34" charset="0"/>
              </a:rPr>
              <a:t>Am J Physiol</a:t>
            </a:r>
            <a:r>
              <a:rPr lang="en-US" sz="1000" dirty="0">
                <a:latin typeface="Arial" panose="020B0604020202020204" pitchFamily="34" charset="0"/>
                <a:cs typeface="Arial" panose="020B0604020202020204" pitchFamily="34" charset="0"/>
              </a:rPr>
              <a:t>. 1947;148(1):152–63.</a:t>
            </a:r>
          </a:p>
          <a:p>
            <a:pPr marL="228600" lvl="0" indent="-228600">
              <a:spcAft>
                <a:spcPts val="200"/>
              </a:spcAft>
              <a:buFont typeface="+mj-lt"/>
              <a:buAutoNum type="arabicPeriod"/>
            </a:pPr>
            <a:r>
              <a:rPr lang="en-US" sz="1000" dirty="0">
                <a:latin typeface="Arial" panose="020B0604020202020204" pitchFamily="34" charset="0"/>
                <a:cs typeface="Arial" panose="020B0604020202020204" pitchFamily="34" charset="0"/>
              </a:rPr>
              <a:t>Rabin OP, </a:t>
            </a:r>
            <a:r>
              <a:rPr lang="en-US" sz="1000" dirty="0" err="1">
                <a:latin typeface="Arial" panose="020B0604020202020204" pitchFamily="34" charset="0"/>
                <a:cs typeface="Arial" panose="020B0604020202020204" pitchFamily="34" charset="0"/>
              </a:rPr>
              <a:t>Lasne</a:t>
            </a:r>
            <a:r>
              <a:rPr lang="en-US" sz="1000" dirty="0">
                <a:latin typeface="Arial" panose="020B0604020202020204" pitchFamily="34" charset="0"/>
                <a:cs typeface="Arial" panose="020B0604020202020204" pitchFamily="34" charset="0"/>
              </a:rPr>
              <a:t> F, Pascual JA, </a:t>
            </a:r>
            <a:r>
              <a:rPr lang="en-US" sz="1000" dirty="0" err="1">
                <a:latin typeface="Arial" panose="020B0604020202020204" pitchFamily="34" charset="0"/>
                <a:cs typeface="Arial" panose="020B0604020202020204" pitchFamily="34" charset="0"/>
              </a:rPr>
              <a:t>Saugy</a:t>
            </a:r>
            <a:r>
              <a:rPr lang="en-US" sz="1000" dirty="0">
                <a:latin typeface="Arial" panose="020B0604020202020204" pitchFamily="34" charset="0"/>
                <a:cs typeface="Arial" panose="020B0604020202020204" pitchFamily="34" charset="0"/>
              </a:rPr>
              <a:t> M, </a:t>
            </a:r>
            <a:r>
              <a:rPr lang="en-US" sz="1000" dirty="0" err="1">
                <a:latin typeface="Arial" panose="020B0604020202020204" pitchFamily="34" charset="0"/>
                <a:cs typeface="Arial" panose="020B0604020202020204" pitchFamily="34" charset="0"/>
              </a:rPr>
              <a:t>Delbeke</a:t>
            </a:r>
            <a:r>
              <a:rPr lang="en-US" sz="1000" dirty="0">
                <a:latin typeface="Arial" panose="020B0604020202020204" pitchFamily="34" charset="0"/>
                <a:cs typeface="Arial" panose="020B0604020202020204" pitchFamily="34" charset="0"/>
              </a:rPr>
              <a:t> FJ, Van </a:t>
            </a:r>
            <a:r>
              <a:rPr lang="en-US" sz="1000" dirty="0" err="1">
                <a:latin typeface="Arial" panose="020B0604020202020204" pitchFamily="34" charset="0"/>
                <a:cs typeface="Arial" panose="020B0604020202020204" pitchFamily="34" charset="0"/>
              </a:rPr>
              <a:t>Eenoo</a:t>
            </a:r>
            <a:r>
              <a:rPr lang="en-US" sz="1000" dirty="0">
                <a:latin typeface="Arial" panose="020B0604020202020204" pitchFamily="34" charset="0"/>
                <a:cs typeface="Arial" panose="020B0604020202020204" pitchFamily="34" charset="0"/>
              </a:rPr>
              <a:t> P. New urinary EPO drug testing method using two-dimensional gel electrophoresis. </a:t>
            </a:r>
            <a:r>
              <a:rPr lang="en-US" sz="1000" i="1" dirty="0">
                <a:latin typeface="Arial" panose="020B0604020202020204" pitchFamily="34" charset="0"/>
                <a:cs typeface="Arial" panose="020B0604020202020204" pitchFamily="34" charset="0"/>
              </a:rPr>
              <a:t>Clin Chim Acta</a:t>
            </a:r>
            <a:r>
              <a:rPr lang="en-US" sz="1000" dirty="0">
                <a:latin typeface="Arial" panose="020B0604020202020204" pitchFamily="34" charset="0"/>
                <a:cs typeface="Arial" panose="020B0604020202020204" pitchFamily="34" charset="0"/>
              </a:rPr>
              <a:t>. 2006;373(1–2):186–7</a:t>
            </a:r>
          </a:p>
          <a:p>
            <a:pPr marL="228600" lvl="0" indent="-228600">
              <a:spcAft>
                <a:spcPts val="200"/>
              </a:spcAft>
              <a:buFont typeface="+mj-lt"/>
              <a:buAutoNum type="arabicPeriod"/>
            </a:pPr>
            <a:r>
              <a:rPr lang="en-US" sz="1000" dirty="0" err="1">
                <a:latin typeface="Arial" panose="020B0604020202020204" pitchFamily="34" charset="0"/>
                <a:cs typeface="Arial" panose="020B0604020202020204" pitchFamily="34" charset="0"/>
              </a:rPr>
              <a:t>Zorzoli</a:t>
            </a:r>
            <a:r>
              <a:rPr lang="en-US" sz="1000" dirty="0">
                <a:latin typeface="Arial" panose="020B0604020202020204" pitchFamily="34" charset="0"/>
                <a:cs typeface="Arial" panose="020B0604020202020204" pitchFamily="34" charset="0"/>
              </a:rPr>
              <a:t> M. The Athlete Biological Passport from the perspective of an anti-doping organization. </a:t>
            </a:r>
            <a:r>
              <a:rPr lang="en-US" sz="1000" i="1" dirty="0">
                <a:latin typeface="Arial" panose="020B0604020202020204" pitchFamily="34" charset="0"/>
                <a:cs typeface="Arial" panose="020B0604020202020204" pitchFamily="34" charset="0"/>
              </a:rPr>
              <a:t>Clin Chem Lab Med</a:t>
            </a:r>
            <a:r>
              <a:rPr lang="en-US" sz="1000" dirty="0">
                <a:latin typeface="Arial" panose="020B0604020202020204" pitchFamily="34" charset="0"/>
                <a:cs typeface="Arial" panose="020B0604020202020204" pitchFamily="34" charset="0"/>
              </a:rPr>
              <a:t>. 2011;49(9):1423–5.</a:t>
            </a:r>
          </a:p>
          <a:p>
            <a:pPr marL="228600" lvl="0" indent="-228600">
              <a:spcAft>
                <a:spcPts val="200"/>
              </a:spcAft>
              <a:buFont typeface="+mj-lt"/>
              <a:buAutoNum type="arabicPeriod"/>
            </a:pPr>
            <a:r>
              <a:rPr lang="en-US" sz="1000" dirty="0">
                <a:latin typeface="Arial" panose="020B0604020202020204" pitchFamily="34" charset="0"/>
                <a:cs typeface="Arial" panose="020B0604020202020204" pitchFamily="34" charset="0"/>
              </a:rPr>
              <a:t>Stray-Gundersen J, Videman T, Penttila I, </a:t>
            </a:r>
            <a:r>
              <a:rPr lang="en-US" sz="1000" dirty="0" err="1">
                <a:latin typeface="Arial" panose="020B0604020202020204" pitchFamily="34" charset="0"/>
                <a:cs typeface="Arial" panose="020B0604020202020204" pitchFamily="34" charset="0"/>
              </a:rPr>
              <a:t>Lereim</a:t>
            </a:r>
            <a:r>
              <a:rPr lang="en-US" sz="1000" dirty="0">
                <a:latin typeface="Arial" panose="020B0604020202020204" pitchFamily="34" charset="0"/>
                <a:cs typeface="Arial" panose="020B0604020202020204" pitchFamily="34" charset="0"/>
              </a:rPr>
              <a:t> I. Abnormal hematologic profiles in elite </a:t>
            </a:r>
            <a:r>
              <a:rPr lang="en-US" sz="1000" dirty="0" err="1">
                <a:latin typeface="Arial" panose="020B0604020202020204" pitchFamily="34" charset="0"/>
                <a:cs typeface="Arial" panose="020B0604020202020204" pitchFamily="34" charset="0"/>
              </a:rPr>
              <a:t>crosscountry</a:t>
            </a:r>
            <a:r>
              <a:rPr lang="en-US" sz="1000" dirty="0">
                <a:latin typeface="Arial" panose="020B0604020202020204" pitchFamily="34" charset="0"/>
                <a:cs typeface="Arial" panose="020B0604020202020204" pitchFamily="34" charset="0"/>
              </a:rPr>
              <a:t> skiers: blood doping or? </a:t>
            </a:r>
            <a:r>
              <a:rPr lang="en-US" sz="1000" i="1" dirty="0">
                <a:latin typeface="Arial" panose="020B0604020202020204" pitchFamily="34" charset="0"/>
                <a:cs typeface="Arial" panose="020B0604020202020204" pitchFamily="34" charset="0"/>
              </a:rPr>
              <a:t>Clin J Sport Med</a:t>
            </a:r>
            <a:r>
              <a:rPr lang="en-US" sz="1000" dirty="0">
                <a:latin typeface="Arial" panose="020B0604020202020204" pitchFamily="34" charset="0"/>
                <a:cs typeface="Arial" panose="020B0604020202020204" pitchFamily="34" charset="0"/>
              </a:rPr>
              <a:t>. 2003;13(3):132–7.</a:t>
            </a:r>
          </a:p>
          <a:p>
            <a:pPr marL="228600" lvl="0" indent="-228600">
              <a:spcAft>
                <a:spcPts val="200"/>
              </a:spcAft>
              <a:buFont typeface="+mj-lt"/>
              <a:buAutoNum type="arabicPeriod"/>
            </a:pPr>
            <a:r>
              <a:rPr lang="en-US" sz="1000" dirty="0">
                <a:latin typeface="Arial" panose="020B0604020202020204" pitchFamily="34" charset="0"/>
                <a:cs typeface="Arial" panose="020B0604020202020204" pitchFamily="34" charset="0"/>
              </a:rPr>
              <a:t>U.S. Anti-Doping Agency. Report on proceedings under the World Anti-Doping Code and the USADA Protocol 2012. Available from: </a:t>
            </a:r>
            <a:r>
              <a:rPr lang="en-US" sz="1000" u="sng" dirty="0">
                <a:latin typeface="Arial" panose="020B0604020202020204" pitchFamily="34" charset="0"/>
                <a:cs typeface="Arial" panose="020B0604020202020204" pitchFamily="34" charset="0"/>
                <a:hlinkClick r:id="rId3"/>
              </a:rPr>
              <a:t>https://www.usada.org/wp-content/uploads/ReasonedDecision.pdf</a:t>
            </a:r>
            <a:r>
              <a:rPr lang="en-US" sz="1000" dirty="0">
                <a:latin typeface="Arial" panose="020B0604020202020204" pitchFamily="34" charset="0"/>
                <a:cs typeface="Arial" panose="020B0604020202020204" pitchFamily="34" charset="0"/>
              </a:rPr>
              <a:t>. </a:t>
            </a:r>
          </a:p>
          <a:p>
            <a:pPr marL="228600" lvl="0" indent="-228600">
              <a:spcAft>
                <a:spcPts val="200"/>
              </a:spcAft>
              <a:buFont typeface="+mj-lt"/>
              <a:buAutoNum type="arabicPeriod"/>
            </a:pPr>
            <a:r>
              <a:rPr lang="en-US" sz="1000" dirty="0" err="1">
                <a:latin typeface="Arial" panose="020B0604020202020204" pitchFamily="34" charset="0"/>
                <a:cs typeface="Arial" panose="020B0604020202020204" pitchFamily="34" charset="0"/>
              </a:rPr>
              <a:t>Zorzoli</a:t>
            </a:r>
            <a:r>
              <a:rPr lang="en-US" sz="1000" dirty="0">
                <a:latin typeface="Arial" panose="020B0604020202020204" pitchFamily="34" charset="0"/>
                <a:cs typeface="Arial" panose="020B0604020202020204" pitchFamily="34" charset="0"/>
              </a:rPr>
              <a:t> M, Rossi F. Case studies on ESA-doping as revealed by the Biological Passport. </a:t>
            </a:r>
            <a:r>
              <a:rPr lang="en-US" sz="1000" i="1" dirty="0">
                <a:latin typeface="Arial" panose="020B0604020202020204" pitchFamily="34" charset="0"/>
                <a:cs typeface="Arial" panose="020B0604020202020204" pitchFamily="34" charset="0"/>
              </a:rPr>
              <a:t>Drug Test Anal</a:t>
            </a:r>
            <a:r>
              <a:rPr lang="en-US" sz="1000" dirty="0">
                <a:latin typeface="Arial" panose="020B0604020202020204" pitchFamily="34" charset="0"/>
                <a:cs typeface="Arial" panose="020B0604020202020204" pitchFamily="34" charset="0"/>
              </a:rPr>
              <a:t>. 2012;4(11):854–8.</a:t>
            </a:r>
          </a:p>
          <a:p>
            <a:pPr marL="228600" lvl="0" indent="-228600">
              <a:spcAft>
                <a:spcPts val="200"/>
              </a:spcAft>
              <a:buFont typeface="+mj-lt"/>
              <a:buAutoNum type="arabicPeriod"/>
            </a:pPr>
            <a:r>
              <a:rPr lang="en-US" sz="1000" dirty="0">
                <a:latin typeface="Arial" panose="020B0604020202020204" pitchFamily="34" charset="0"/>
                <a:cs typeface="Arial" panose="020B0604020202020204" pitchFamily="34" charset="0"/>
              </a:rPr>
              <a:t>World Anti-Doping Agency. </a:t>
            </a:r>
            <a:r>
              <a:rPr lang="en-US" sz="1000" i="1" dirty="0">
                <a:latin typeface="Arial" panose="020B0604020202020204" pitchFamily="34" charset="0"/>
                <a:cs typeface="Arial" panose="020B0604020202020204" pitchFamily="34" charset="0"/>
              </a:rPr>
              <a:t>2022 Anti-Doping Testing Figures</a:t>
            </a:r>
            <a:r>
              <a:rPr lang="en-US" sz="1000" dirty="0">
                <a:latin typeface="Arial" panose="020B0604020202020204" pitchFamily="34" charset="0"/>
                <a:cs typeface="Arial" panose="020B0604020202020204" pitchFamily="34" charset="0"/>
              </a:rPr>
              <a:t>. 2022.</a:t>
            </a:r>
          </a:p>
          <a:p>
            <a:pPr marL="228600" lvl="0" indent="-228600">
              <a:spcAft>
                <a:spcPts val="200"/>
              </a:spcAft>
              <a:buFont typeface="+mj-lt"/>
              <a:buAutoNum type="arabicPeriod"/>
            </a:pPr>
            <a:r>
              <a:rPr lang="en-US" sz="1000" dirty="0">
                <a:latin typeface="Arial" panose="020B0604020202020204" pitchFamily="34" charset="0"/>
                <a:cs typeface="Arial" panose="020B0604020202020204" pitchFamily="34" charset="0"/>
              </a:rPr>
              <a:t>Ulrich R, Pope HG Jr., </a:t>
            </a:r>
            <a:r>
              <a:rPr lang="en-US" sz="1000" dirty="0" err="1">
                <a:latin typeface="Arial" panose="020B0604020202020204" pitchFamily="34" charset="0"/>
                <a:cs typeface="Arial" panose="020B0604020202020204" pitchFamily="34" charset="0"/>
              </a:rPr>
              <a:t>Cléret</a:t>
            </a:r>
            <a:r>
              <a:rPr lang="en-US" sz="1000" dirty="0">
                <a:latin typeface="Arial" panose="020B0604020202020204" pitchFamily="34" charset="0"/>
                <a:cs typeface="Arial" panose="020B0604020202020204" pitchFamily="34" charset="0"/>
              </a:rPr>
              <a:t> L, et al. Doping in two elite athletics competitions assessed by randomized-response surveys. </a:t>
            </a:r>
            <a:r>
              <a:rPr lang="en-US" sz="1000" i="1" dirty="0">
                <a:latin typeface="Arial" panose="020B0604020202020204" pitchFamily="34" charset="0"/>
                <a:cs typeface="Arial" panose="020B0604020202020204" pitchFamily="34" charset="0"/>
              </a:rPr>
              <a:t>Sports Med</a:t>
            </a:r>
            <a:r>
              <a:rPr lang="en-US" sz="1000" dirty="0">
                <a:latin typeface="Arial" panose="020B0604020202020204" pitchFamily="34" charset="0"/>
                <a:cs typeface="Arial" panose="020B0604020202020204" pitchFamily="34" charset="0"/>
              </a:rPr>
              <a:t>. 2018;48(1):211–9.</a:t>
            </a:r>
          </a:p>
          <a:p>
            <a:pPr marL="228600" lvl="0" indent="-228600">
              <a:spcAft>
                <a:spcPts val="200"/>
              </a:spcAft>
              <a:buFont typeface="+mj-lt"/>
              <a:buAutoNum type="arabicPeriod"/>
            </a:pPr>
            <a:r>
              <a:rPr lang="en-US" sz="1000" dirty="0" err="1">
                <a:latin typeface="Arial" panose="020B0604020202020204" pitchFamily="34" charset="0"/>
                <a:cs typeface="Arial" panose="020B0604020202020204" pitchFamily="34" charset="0"/>
              </a:rPr>
              <a:t>Faiss</a:t>
            </a:r>
            <a:r>
              <a:rPr lang="en-US" sz="1000" dirty="0">
                <a:latin typeface="Arial" panose="020B0604020202020204" pitchFamily="34" charset="0"/>
                <a:cs typeface="Arial" panose="020B0604020202020204" pitchFamily="34" charset="0"/>
              </a:rPr>
              <a:t> R, </a:t>
            </a:r>
            <a:r>
              <a:rPr lang="en-US" sz="1000" dirty="0" err="1">
                <a:latin typeface="Arial" panose="020B0604020202020204" pitchFamily="34" charset="0"/>
                <a:cs typeface="Arial" panose="020B0604020202020204" pitchFamily="34" charset="0"/>
              </a:rPr>
              <a:t>Saugy</a:t>
            </a:r>
            <a:r>
              <a:rPr lang="en-US" sz="1000" dirty="0">
                <a:latin typeface="Arial" panose="020B0604020202020204" pitchFamily="34" charset="0"/>
                <a:cs typeface="Arial" panose="020B0604020202020204" pitchFamily="34" charset="0"/>
              </a:rPr>
              <a:t> J, Zollinger A, et al. Prevalence estimate of blood doping in elite track and field athletes during two major international events. </a:t>
            </a:r>
            <a:r>
              <a:rPr lang="en-US" sz="1000" i="1" dirty="0">
                <a:latin typeface="Arial" panose="020B0604020202020204" pitchFamily="34" charset="0"/>
                <a:cs typeface="Arial" panose="020B0604020202020204" pitchFamily="34" charset="0"/>
              </a:rPr>
              <a:t>Front Physiol</a:t>
            </a:r>
            <a:r>
              <a:rPr lang="en-US" sz="1000" dirty="0">
                <a:latin typeface="Arial" panose="020B0604020202020204" pitchFamily="34" charset="0"/>
                <a:cs typeface="Arial" panose="020B0604020202020204" pitchFamily="34" charset="0"/>
              </a:rPr>
              <a:t>. 2020;11:160.</a:t>
            </a:r>
          </a:p>
          <a:p>
            <a:pPr marL="228600" lvl="0" indent="-228600">
              <a:spcAft>
                <a:spcPts val="200"/>
              </a:spcAft>
              <a:buFont typeface="+mj-lt"/>
              <a:buAutoNum type="arabicPeriod"/>
            </a:pPr>
            <a:r>
              <a:rPr lang="en-US" sz="1000" dirty="0" err="1">
                <a:latin typeface="Arial" panose="020B0604020202020204" pitchFamily="34" charset="0"/>
                <a:cs typeface="Arial" panose="020B0604020202020204" pitchFamily="34" charset="0"/>
              </a:rPr>
              <a:t>Equey</a:t>
            </a:r>
            <a:r>
              <a:rPr lang="en-US" sz="1000" dirty="0">
                <a:latin typeface="Arial" panose="020B0604020202020204" pitchFamily="34" charset="0"/>
                <a:cs typeface="Arial" panose="020B0604020202020204" pitchFamily="34" charset="0"/>
              </a:rPr>
              <a:t> T, </a:t>
            </a:r>
            <a:r>
              <a:rPr lang="en-US" sz="1000" dirty="0" err="1">
                <a:latin typeface="Arial" panose="020B0604020202020204" pitchFamily="34" charset="0"/>
                <a:cs typeface="Arial" panose="020B0604020202020204" pitchFamily="34" charset="0"/>
              </a:rPr>
              <a:t>Broseus</a:t>
            </a:r>
            <a:r>
              <a:rPr lang="en-US" sz="1000" dirty="0">
                <a:latin typeface="Arial" panose="020B0604020202020204" pitchFamily="34" charset="0"/>
                <a:cs typeface="Arial" panose="020B0604020202020204" pitchFamily="34" charset="0"/>
              </a:rPr>
              <a:t> J, Baume N, Aikin R. Trends in the detection of erythropoietin receptor agonists (ERAs) in anti-doping: an analysis of recent adverse analytical findings (AAFs). Drug Test Anal. 2024. doi:10.1002/dta.3828.</a:t>
            </a:r>
          </a:p>
          <a:p>
            <a:pPr marL="228600" lvl="0" indent="-228600">
              <a:spcAft>
                <a:spcPts val="200"/>
              </a:spcAft>
              <a:buFont typeface="+mj-lt"/>
              <a:buAutoNum type="arabicPeriod"/>
            </a:pPr>
            <a:r>
              <a:rPr lang="en-US" sz="1000" dirty="0" err="1">
                <a:latin typeface="Arial" panose="020B0604020202020204" pitchFamily="34" charset="0"/>
                <a:cs typeface="Arial" panose="020B0604020202020204" pitchFamily="34" charset="0"/>
              </a:rPr>
              <a:t>Pottgiesser</a:t>
            </a:r>
            <a:r>
              <a:rPr lang="en-US" sz="1000" dirty="0">
                <a:latin typeface="Arial" panose="020B0604020202020204" pitchFamily="34" charset="0"/>
                <a:cs typeface="Arial" panose="020B0604020202020204" pitchFamily="34" charset="0"/>
              </a:rPr>
              <a:t> T, </a:t>
            </a:r>
            <a:r>
              <a:rPr lang="en-US" sz="1000" dirty="0" err="1">
                <a:latin typeface="Arial" panose="020B0604020202020204" pitchFamily="34" charset="0"/>
                <a:cs typeface="Arial" panose="020B0604020202020204" pitchFamily="34" charset="0"/>
              </a:rPr>
              <a:t>Umhau</a:t>
            </a:r>
            <a:r>
              <a:rPr lang="en-US" sz="1000" dirty="0">
                <a:latin typeface="Arial" panose="020B0604020202020204" pitchFamily="34" charset="0"/>
                <a:cs typeface="Arial" panose="020B0604020202020204" pitchFamily="34" charset="0"/>
              </a:rPr>
              <a:t> M, Ahlgrim C, Ruthardt S, Roecker K, Schumacher YO. Hb mass measurement suitable to screen for illicit autologous blood transfusions. </a:t>
            </a:r>
            <a:r>
              <a:rPr lang="en-US" sz="1000" i="1" dirty="0">
                <a:latin typeface="Arial" panose="020B0604020202020204" pitchFamily="34" charset="0"/>
                <a:cs typeface="Arial" panose="020B0604020202020204" pitchFamily="34" charset="0"/>
              </a:rPr>
              <a:t>Med Sci Sports </a:t>
            </a:r>
            <a:r>
              <a:rPr lang="en-US" sz="1000" i="1" dirty="0" err="1">
                <a:latin typeface="Arial" panose="020B0604020202020204" pitchFamily="34" charset="0"/>
                <a:cs typeface="Arial" panose="020B0604020202020204" pitchFamily="34" charset="0"/>
              </a:rPr>
              <a:t>Exerc</a:t>
            </a:r>
            <a:r>
              <a:rPr lang="en-US" sz="1000" dirty="0">
                <a:latin typeface="Arial" panose="020B0604020202020204" pitchFamily="34" charset="0"/>
                <a:cs typeface="Arial" panose="020B0604020202020204" pitchFamily="34" charset="0"/>
              </a:rPr>
              <a:t>. 2007;39(10):1748–56.</a:t>
            </a:r>
          </a:p>
          <a:p>
            <a:pPr marL="228600" lvl="0" indent="-228600">
              <a:spcAft>
                <a:spcPts val="200"/>
              </a:spcAft>
              <a:buFont typeface="+mj-lt"/>
              <a:buAutoNum type="arabicPeriod" startAt="12"/>
            </a:pPr>
            <a:r>
              <a:rPr lang="en-US" sz="1000" dirty="0">
                <a:latin typeface="Arial" panose="020B0604020202020204" pitchFamily="34" charset="0"/>
                <a:cs typeface="Arial" panose="020B0604020202020204" pitchFamily="34" charset="0"/>
              </a:rPr>
              <a:t>Schmidt W, Prommer N. Impact of alterations in total hemoglobin mass on VO2max. </a:t>
            </a:r>
            <a:r>
              <a:rPr lang="en-US" sz="1000" i="1" dirty="0" err="1">
                <a:latin typeface="Arial" panose="020B0604020202020204" pitchFamily="34" charset="0"/>
                <a:cs typeface="Arial" panose="020B0604020202020204" pitchFamily="34" charset="0"/>
              </a:rPr>
              <a:t>Exerc</a:t>
            </a:r>
            <a:r>
              <a:rPr lang="en-US" sz="1000" i="1" dirty="0">
                <a:latin typeface="Arial" panose="020B0604020202020204" pitchFamily="34" charset="0"/>
                <a:cs typeface="Arial" panose="020B0604020202020204" pitchFamily="34" charset="0"/>
              </a:rPr>
              <a:t> Sport Sci Rev</a:t>
            </a:r>
            <a:r>
              <a:rPr lang="en-US" sz="1000" dirty="0">
                <a:latin typeface="Arial" panose="020B0604020202020204" pitchFamily="34" charset="0"/>
                <a:cs typeface="Arial" panose="020B0604020202020204" pitchFamily="34" charset="0"/>
              </a:rPr>
              <a:t>. 2010;38(2):68–75.</a:t>
            </a:r>
          </a:p>
          <a:p>
            <a:pPr marL="228600" lvl="0" indent="-228600">
              <a:spcAft>
                <a:spcPts val="200"/>
              </a:spcAft>
              <a:buFont typeface="+mj-lt"/>
              <a:buAutoNum type="arabicPeriod" startAt="12"/>
            </a:pPr>
            <a:r>
              <a:rPr lang="en-US" sz="1000" dirty="0">
                <a:latin typeface="Arial" panose="020B0604020202020204" pitchFamily="34" charset="0"/>
                <a:cs typeface="Arial" panose="020B0604020202020204" pitchFamily="34" charset="0"/>
              </a:rPr>
              <a:t>Lundby C, Robach P. Assessment of total </a:t>
            </a:r>
            <a:r>
              <a:rPr lang="en-US" sz="1000" dirty="0" err="1">
                <a:latin typeface="Arial" panose="020B0604020202020204" pitchFamily="34" charset="0"/>
                <a:cs typeface="Arial" panose="020B0604020202020204" pitchFamily="34" charset="0"/>
              </a:rPr>
              <a:t>haemoglobin</a:t>
            </a:r>
            <a:r>
              <a:rPr lang="en-US" sz="1000" dirty="0">
                <a:latin typeface="Arial" panose="020B0604020202020204" pitchFamily="34" charset="0"/>
                <a:cs typeface="Arial" panose="020B0604020202020204" pitchFamily="34" charset="0"/>
              </a:rPr>
              <a:t> mass: can it detect erythropoietin-induced blood manipulations? </a:t>
            </a:r>
            <a:br>
              <a:rPr lang="en-US" sz="1000" dirty="0">
                <a:latin typeface="Arial" panose="020B0604020202020204" pitchFamily="34" charset="0"/>
                <a:cs typeface="Arial" panose="020B0604020202020204" pitchFamily="34" charset="0"/>
              </a:rPr>
            </a:br>
            <a:r>
              <a:rPr lang="en-US" sz="1000" i="1" dirty="0" err="1">
                <a:latin typeface="Arial" panose="020B0604020202020204" pitchFamily="34" charset="0"/>
                <a:cs typeface="Arial" panose="020B0604020202020204" pitchFamily="34" charset="0"/>
              </a:rPr>
              <a:t>Eur</a:t>
            </a:r>
            <a:r>
              <a:rPr lang="en-US" sz="1000" i="1" dirty="0">
                <a:latin typeface="Arial" panose="020B0604020202020204" pitchFamily="34" charset="0"/>
                <a:cs typeface="Arial" panose="020B0604020202020204" pitchFamily="34" charset="0"/>
              </a:rPr>
              <a:t> J Appl Physiol</a:t>
            </a:r>
            <a:r>
              <a:rPr lang="en-US" sz="1000" dirty="0">
                <a:latin typeface="Arial" panose="020B0604020202020204" pitchFamily="34" charset="0"/>
                <a:cs typeface="Arial" panose="020B0604020202020204" pitchFamily="34" charset="0"/>
              </a:rPr>
              <a:t>. 2010;108(1):197–200. </a:t>
            </a:r>
          </a:p>
        </p:txBody>
      </p:sp>
    </p:spTree>
    <p:extLst>
      <p:ext uri="{BB962C8B-B14F-4D97-AF65-F5344CB8AC3E}">
        <p14:creationId xmlns:p14="http://schemas.microsoft.com/office/powerpoint/2010/main" val="1039881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432DDBA-C448-56D5-76DC-9CBAF4B7E837}"/>
            </a:ext>
          </a:extLst>
        </p:cNvPr>
        <p:cNvGrpSpPr/>
        <p:nvPr/>
      </p:nvGrpSpPr>
      <p:grpSpPr>
        <a:xfrm>
          <a:off x="0" y="0"/>
          <a:ext cx="0" cy="0"/>
          <a:chOff x="0" y="0"/>
          <a:chExt cx="0" cy="0"/>
        </a:xfrm>
      </p:grpSpPr>
      <p:pic>
        <p:nvPicPr>
          <p:cNvPr id="6" name="Picture 5" descr="A close-up of a network&#10;&#10;AI-generated content may be incorrect.">
            <a:extLst>
              <a:ext uri="{FF2B5EF4-FFF2-40B4-BE49-F238E27FC236}">
                <a16:creationId xmlns:a16="http://schemas.microsoft.com/office/drawing/2014/main" id="{3B9D4403-70FB-1E53-C0F9-6DD49B60CF65}"/>
              </a:ext>
            </a:extLst>
          </p:cNvPr>
          <p:cNvPicPr>
            <a:picLocks noChangeAspect="1"/>
          </p:cNvPicPr>
          <p:nvPr/>
        </p:nvPicPr>
        <p:blipFill>
          <a:blip r:embed="rId2"/>
          <a:stretch>
            <a:fillRect/>
          </a:stretch>
        </p:blipFill>
        <p:spPr>
          <a:xfrm>
            <a:off x="0" y="0"/>
            <a:ext cx="9144000" cy="5143500"/>
          </a:xfrm>
          <a:prstGeom prst="rect">
            <a:avLst/>
          </a:prstGeom>
        </p:spPr>
      </p:pic>
      <p:sp>
        <p:nvSpPr>
          <p:cNvPr id="3" name="TextBox 2">
            <a:extLst>
              <a:ext uri="{FF2B5EF4-FFF2-40B4-BE49-F238E27FC236}">
                <a16:creationId xmlns:a16="http://schemas.microsoft.com/office/drawing/2014/main" id="{83402FF1-E4DE-FF8A-D4FF-025433F99145}"/>
              </a:ext>
            </a:extLst>
          </p:cNvPr>
          <p:cNvSpPr txBox="1"/>
          <p:nvPr/>
        </p:nvSpPr>
        <p:spPr>
          <a:xfrm>
            <a:off x="396814" y="694313"/>
            <a:ext cx="8358565" cy="406265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References</a:t>
            </a:r>
            <a:endParaRPr lang="en-US" sz="600" b="1" dirty="0">
              <a:latin typeface="Arial" panose="020B0604020202020204" pitchFamily="34" charset="0"/>
              <a:cs typeface="Arial" panose="020B0604020202020204" pitchFamily="34" charset="0"/>
            </a:endParaRPr>
          </a:p>
          <a:p>
            <a:pPr marL="228600" lvl="0" indent="-228600">
              <a:spcAft>
                <a:spcPts val="200"/>
              </a:spcAft>
              <a:buFont typeface="+mj-lt"/>
              <a:buAutoNum type="arabicPeriod" startAt="14"/>
            </a:pPr>
            <a:r>
              <a:rPr lang="en-US" sz="1000" dirty="0">
                <a:latin typeface="Arial" panose="020B0604020202020204" pitchFamily="34" charset="0"/>
                <a:cs typeface="Arial" panose="020B0604020202020204" pitchFamily="34" charset="0"/>
              </a:rPr>
              <a:t>Saunders PU, </a:t>
            </a:r>
            <a:r>
              <a:rPr lang="en-US" sz="1000" dirty="0" err="1">
                <a:latin typeface="Arial" panose="020B0604020202020204" pitchFamily="34" charset="0"/>
                <a:cs typeface="Arial" panose="020B0604020202020204" pitchFamily="34" charset="0"/>
              </a:rPr>
              <a:t>Garvican</a:t>
            </a:r>
            <a:r>
              <a:rPr lang="en-US" sz="1000" dirty="0">
                <a:latin typeface="Arial" panose="020B0604020202020204" pitchFamily="34" charset="0"/>
                <a:cs typeface="Arial" panose="020B0604020202020204" pitchFamily="34" charset="0"/>
              </a:rPr>
              <a:t>-Lewis LA, Schmidt WF, Gore CJ. Relationship between changes in </a:t>
            </a:r>
            <a:r>
              <a:rPr lang="en-US" sz="1000" dirty="0" err="1">
                <a:latin typeface="Arial" panose="020B0604020202020204" pitchFamily="34" charset="0"/>
                <a:cs typeface="Arial" panose="020B0604020202020204" pitchFamily="34" charset="0"/>
              </a:rPr>
              <a:t>haemoglobin</a:t>
            </a:r>
            <a:r>
              <a:rPr lang="en-US" sz="1000" dirty="0">
                <a:latin typeface="Arial" panose="020B0604020202020204" pitchFamily="34" charset="0"/>
                <a:cs typeface="Arial" panose="020B0604020202020204" pitchFamily="34" charset="0"/>
              </a:rPr>
              <a:t> mass and maximal oxygen uptake after hypoxic exposure. Br J Sports Med. 2013;47 Suppl 1(Suppl 1):i26–30.</a:t>
            </a:r>
          </a:p>
          <a:p>
            <a:pPr marL="228600" lvl="0" indent="-228600">
              <a:spcAft>
                <a:spcPts val="200"/>
              </a:spcAft>
              <a:buFont typeface="+mj-lt"/>
              <a:buAutoNum type="arabicPeriod" startAt="14"/>
            </a:pPr>
            <a:r>
              <a:rPr lang="en-US" sz="1000" dirty="0">
                <a:latin typeface="Arial" panose="020B0604020202020204" pitchFamily="34" charset="0"/>
                <a:cs typeface="Arial" panose="020B0604020202020204" pitchFamily="34" charset="0"/>
              </a:rPr>
              <a:t>Webb KL, Gorman EK, </a:t>
            </a:r>
            <a:r>
              <a:rPr lang="en-US" sz="1000" dirty="0" err="1">
                <a:latin typeface="Arial" panose="020B0604020202020204" pitchFamily="34" charset="0"/>
                <a:cs typeface="Arial" panose="020B0604020202020204" pitchFamily="34" charset="0"/>
              </a:rPr>
              <a:t>Morkeberg</a:t>
            </a:r>
            <a:r>
              <a:rPr lang="en-US" sz="1000" dirty="0">
                <a:latin typeface="Arial" panose="020B0604020202020204" pitchFamily="34" charset="0"/>
                <a:cs typeface="Arial" panose="020B0604020202020204" pitchFamily="34" charset="0"/>
              </a:rPr>
              <a:t> OH, et al. The relationship between hemoglobin and VO2max: a systematic review and meta-analysis. </a:t>
            </a:r>
            <a:r>
              <a:rPr lang="en-US" sz="1000" dirty="0" err="1">
                <a:latin typeface="Arial" panose="020B0604020202020204" pitchFamily="34" charset="0"/>
                <a:cs typeface="Arial" panose="020B0604020202020204" pitchFamily="34" charset="0"/>
              </a:rPr>
              <a:t>PLoS</a:t>
            </a:r>
            <a:r>
              <a:rPr lang="en-US" sz="1000" dirty="0">
                <a:latin typeface="Arial" panose="020B0604020202020204" pitchFamily="34" charset="0"/>
                <a:cs typeface="Arial" panose="020B0604020202020204" pitchFamily="34" charset="0"/>
              </a:rPr>
              <a:t> One. 2023;18(10):e0292835.</a:t>
            </a:r>
          </a:p>
          <a:p>
            <a:pPr marL="228600" lvl="0" indent="-228600">
              <a:spcAft>
                <a:spcPts val="200"/>
              </a:spcAft>
              <a:buFont typeface="+mj-lt"/>
              <a:buAutoNum type="arabicPeriod" startAt="14"/>
            </a:pPr>
            <a:r>
              <a:rPr lang="en-US" sz="1000" dirty="0">
                <a:latin typeface="Arial" panose="020B0604020202020204" pitchFamily="34" charset="0"/>
                <a:cs typeface="Arial" panose="020B0604020202020204" pitchFamily="34" charset="0"/>
              </a:rPr>
              <a:t>Buick FJ, Gledhill N, Froese AB, Spriet L, Meyers EC. Effect of induced erythrocythemia on aerobic work capacity. </a:t>
            </a:r>
            <a:r>
              <a:rPr lang="en-US" sz="1000" i="1" dirty="0">
                <a:latin typeface="Arial" panose="020B0604020202020204" pitchFamily="34" charset="0"/>
                <a:cs typeface="Arial" panose="020B0604020202020204" pitchFamily="34" charset="0"/>
              </a:rPr>
              <a:t>J Appl </a:t>
            </a:r>
            <a:r>
              <a:rPr lang="en-US" sz="1000" i="1" dirty="0" err="1">
                <a:latin typeface="Arial" panose="020B0604020202020204" pitchFamily="34" charset="0"/>
                <a:cs typeface="Arial" panose="020B0604020202020204" pitchFamily="34" charset="0"/>
              </a:rPr>
              <a:t>Physiol</a:t>
            </a:r>
            <a:r>
              <a:rPr lang="en-US" sz="1000" i="1" dirty="0">
                <a:latin typeface="Arial" panose="020B0604020202020204" pitchFamily="34" charset="0"/>
                <a:cs typeface="Arial" panose="020B0604020202020204" pitchFamily="34" charset="0"/>
              </a:rPr>
              <a:t> Respir Environ </a:t>
            </a:r>
            <a:r>
              <a:rPr lang="en-US" sz="1000" i="1" dirty="0" err="1">
                <a:latin typeface="Arial" panose="020B0604020202020204" pitchFamily="34" charset="0"/>
                <a:cs typeface="Arial" panose="020B0604020202020204" pitchFamily="34" charset="0"/>
              </a:rPr>
              <a:t>Exerc</a:t>
            </a:r>
            <a:r>
              <a:rPr lang="en-US" sz="1000" i="1" dirty="0">
                <a:latin typeface="Arial" panose="020B0604020202020204" pitchFamily="34" charset="0"/>
                <a:cs typeface="Arial" panose="020B0604020202020204" pitchFamily="34" charset="0"/>
              </a:rPr>
              <a:t> Physiol</a:t>
            </a:r>
            <a:r>
              <a:rPr lang="en-US" sz="1000" dirty="0">
                <a:latin typeface="Arial" panose="020B0604020202020204" pitchFamily="34" charset="0"/>
                <a:cs typeface="Arial" panose="020B0604020202020204" pitchFamily="34" charset="0"/>
              </a:rPr>
              <a:t>. 1980;48(4):636–42.</a:t>
            </a:r>
          </a:p>
          <a:p>
            <a:pPr marL="228600" lvl="0" indent="-228600">
              <a:spcAft>
                <a:spcPts val="200"/>
              </a:spcAft>
              <a:buFont typeface="+mj-lt"/>
              <a:buAutoNum type="arabicPeriod" startAt="14"/>
            </a:pPr>
            <a:r>
              <a:rPr lang="en-US" sz="1000" dirty="0">
                <a:latin typeface="Arial" panose="020B0604020202020204" pitchFamily="34" charset="0"/>
                <a:cs typeface="Arial" panose="020B0604020202020204" pitchFamily="34" charset="0"/>
              </a:rPr>
              <a:t>Brien AJ, Simon TL. The effects of red blood cell infusion on 10-km race time. </a:t>
            </a:r>
            <a:r>
              <a:rPr lang="en-US" sz="1000" i="1" dirty="0">
                <a:latin typeface="Arial" panose="020B0604020202020204" pitchFamily="34" charset="0"/>
                <a:cs typeface="Arial" panose="020B0604020202020204" pitchFamily="34" charset="0"/>
              </a:rPr>
              <a:t>JAMA</a:t>
            </a:r>
            <a:r>
              <a:rPr lang="en-US" sz="1000" dirty="0">
                <a:latin typeface="Arial" panose="020B0604020202020204" pitchFamily="34" charset="0"/>
                <a:cs typeface="Arial" panose="020B0604020202020204" pitchFamily="34" charset="0"/>
              </a:rPr>
              <a:t>. 1987;257(20):2761–5. </a:t>
            </a:r>
          </a:p>
          <a:p>
            <a:pPr marL="228600" lvl="0" indent="-228600">
              <a:spcAft>
                <a:spcPts val="200"/>
              </a:spcAft>
              <a:buFont typeface="+mj-lt"/>
              <a:buAutoNum type="arabicPeriod" startAt="14"/>
            </a:pPr>
            <a:r>
              <a:rPr lang="en-US" sz="1000" dirty="0">
                <a:latin typeface="Arial" panose="020B0604020202020204" pitchFamily="34" charset="0"/>
                <a:cs typeface="Arial" panose="020B0604020202020204" pitchFamily="34" charset="0"/>
              </a:rPr>
              <a:t>Ekblom B. Blood doping and erythropoietin. The effects of variation in hemoglobin concentration and other related factors on physical performance. </a:t>
            </a:r>
            <a:r>
              <a:rPr lang="en-US" sz="1000" i="1" dirty="0">
                <a:latin typeface="Arial" panose="020B0604020202020204" pitchFamily="34" charset="0"/>
                <a:cs typeface="Arial" panose="020B0604020202020204" pitchFamily="34" charset="0"/>
              </a:rPr>
              <a:t>Am J Sports Med</a:t>
            </a:r>
            <a:r>
              <a:rPr lang="en-US" sz="1000" dirty="0">
                <a:latin typeface="Arial" panose="020B0604020202020204" pitchFamily="34" charset="0"/>
                <a:cs typeface="Arial" panose="020B0604020202020204" pitchFamily="34" charset="0"/>
              </a:rPr>
              <a:t>. 1996;24(6 Suppl):S40–2.</a:t>
            </a:r>
          </a:p>
          <a:p>
            <a:pPr marL="228600" lvl="0" indent="-228600">
              <a:spcAft>
                <a:spcPts val="200"/>
              </a:spcAft>
              <a:buFont typeface="+mj-lt"/>
              <a:buAutoNum type="arabicPeriod" startAt="14"/>
            </a:pPr>
            <a:r>
              <a:rPr lang="en-US" sz="1000" dirty="0">
                <a:latin typeface="Arial" panose="020B0604020202020204" pitchFamily="34" charset="0"/>
                <a:cs typeface="Arial" panose="020B0604020202020204" pitchFamily="34" charset="0"/>
              </a:rPr>
              <a:t>Joyner MJ, Coyle EF. Endurance exercise performance: the physiology of champions. </a:t>
            </a:r>
            <a:r>
              <a:rPr lang="en-US" sz="1000" i="1" dirty="0">
                <a:latin typeface="Arial" panose="020B0604020202020204" pitchFamily="34" charset="0"/>
                <a:cs typeface="Arial" panose="020B0604020202020204" pitchFamily="34" charset="0"/>
              </a:rPr>
              <a:t>J Physiol</a:t>
            </a:r>
            <a:r>
              <a:rPr lang="en-US" sz="1000" dirty="0">
                <a:latin typeface="Arial" panose="020B0604020202020204" pitchFamily="34" charset="0"/>
                <a:cs typeface="Arial" panose="020B0604020202020204" pitchFamily="34" charset="0"/>
              </a:rPr>
              <a:t>. 2008;586(1):35–44.</a:t>
            </a:r>
          </a:p>
          <a:p>
            <a:pPr marL="228600" lvl="0" indent="-228600">
              <a:spcAft>
                <a:spcPts val="200"/>
              </a:spcAft>
              <a:buFont typeface="+mj-lt"/>
              <a:buAutoNum type="arabicPeriod" startAt="14"/>
            </a:pPr>
            <a:r>
              <a:rPr lang="en-US" sz="1000" dirty="0" err="1">
                <a:latin typeface="Arial" panose="020B0604020202020204" pitchFamily="34" charset="0"/>
                <a:cs typeface="Arial" panose="020B0604020202020204" pitchFamily="34" charset="0"/>
              </a:rPr>
              <a:t>Garvican</a:t>
            </a:r>
            <a:r>
              <a:rPr lang="en-US" sz="1000" dirty="0">
                <a:latin typeface="Arial" panose="020B0604020202020204" pitchFamily="34" charset="0"/>
                <a:cs typeface="Arial" panose="020B0604020202020204" pitchFamily="34" charset="0"/>
              </a:rPr>
              <a:t> L, Martin D, </a:t>
            </a:r>
            <a:r>
              <a:rPr lang="en-US" sz="1000" dirty="0" err="1">
                <a:latin typeface="Arial" panose="020B0604020202020204" pitchFamily="34" charset="0"/>
                <a:cs typeface="Arial" panose="020B0604020202020204" pitchFamily="34" charset="0"/>
              </a:rPr>
              <a:t>Quod</a:t>
            </a:r>
            <a:r>
              <a:rPr lang="en-US" sz="1000" dirty="0">
                <a:latin typeface="Arial" panose="020B0604020202020204" pitchFamily="34" charset="0"/>
                <a:cs typeface="Arial" panose="020B0604020202020204" pitchFamily="34" charset="0"/>
              </a:rPr>
              <a:t> M, Stephens B, Sassi A, Gore C. Time course of the hemoglobin mass response to natural altitude training in elite endurance cyclists. </a:t>
            </a:r>
            <a:r>
              <a:rPr lang="en-US" sz="1000" i="1" dirty="0">
                <a:latin typeface="Arial" panose="020B0604020202020204" pitchFamily="34" charset="0"/>
                <a:cs typeface="Arial" panose="020B0604020202020204" pitchFamily="34" charset="0"/>
              </a:rPr>
              <a:t>Scand J Med Sci Sports</a:t>
            </a:r>
            <a:r>
              <a:rPr lang="en-US" sz="1000" dirty="0">
                <a:latin typeface="Arial" panose="020B0604020202020204" pitchFamily="34" charset="0"/>
                <a:cs typeface="Arial" panose="020B0604020202020204" pitchFamily="34" charset="0"/>
              </a:rPr>
              <a:t>. 2012;22(1):95–103.</a:t>
            </a:r>
          </a:p>
          <a:p>
            <a:pPr marL="228600" lvl="0" indent="-228600">
              <a:spcAft>
                <a:spcPts val="200"/>
              </a:spcAft>
              <a:buFont typeface="+mj-lt"/>
              <a:buAutoNum type="arabicPeriod" startAt="14"/>
            </a:pPr>
            <a:r>
              <a:rPr lang="en-US" sz="1000" dirty="0" err="1">
                <a:latin typeface="Arial" panose="020B0604020202020204" pitchFamily="34" charset="0"/>
                <a:cs typeface="Arial" panose="020B0604020202020204" pitchFamily="34" charset="0"/>
              </a:rPr>
              <a:t>Garvican</a:t>
            </a:r>
            <a:r>
              <a:rPr lang="en-US" sz="1000" dirty="0">
                <a:latin typeface="Arial" panose="020B0604020202020204" pitchFamily="34" charset="0"/>
                <a:cs typeface="Arial" panose="020B0604020202020204" pitchFamily="34" charset="0"/>
              </a:rPr>
              <a:t>-Lewis LA, Sharpe K, Gore CJ. Time for a new metric for hypoxic dose? </a:t>
            </a:r>
            <a:r>
              <a:rPr lang="en-US" sz="1000" i="1" dirty="0">
                <a:latin typeface="Arial" panose="020B0604020202020204" pitchFamily="34" charset="0"/>
                <a:cs typeface="Arial" panose="020B0604020202020204" pitchFamily="34" charset="0"/>
              </a:rPr>
              <a:t>J Appl </a:t>
            </a:r>
            <a:r>
              <a:rPr lang="en-US" sz="1000" i="1" dirty="0" err="1">
                <a:latin typeface="Arial" panose="020B0604020202020204" pitchFamily="34" charset="0"/>
                <a:cs typeface="Arial" panose="020B0604020202020204" pitchFamily="34" charset="0"/>
              </a:rPr>
              <a:t>Physiol</a:t>
            </a:r>
            <a:r>
              <a:rPr lang="en-US" sz="1000" i="1" dirty="0">
                <a:latin typeface="Arial" panose="020B0604020202020204" pitchFamily="34" charset="0"/>
                <a:cs typeface="Arial" panose="020B0604020202020204" pitchFamily="34" charset="0"/>
              </a:rPr>
              <a:t> (1985)</a:t>
            </a:r>
            <a:r>
              <a:rPr lang="en-US" sz="1000" dirty="0">
                <a:latin typeface="Arial" panose="020B0604020202020204" pitchFamily="34" charset="0"/>
                <a:cs typeface="Arial" panose="020B0604020202020204" pitchFamily="34" charset="0"/>
              </a:rPr>
              <a:t>. 2016;121(1):352–5.</a:t>
            </a:r>
          </a:p>
          <a:p>
            <a:pPr marL="228600" lvl="0" indent="-228600">
              <a:spcAft>
                <a:spcPts val="200"/>
              </a:spcAft>
              <a:buFont typeface="+mj-lt"/>
              <a:buAutoNum type="arabicPeriod" startAt="14"/>
            </a:pPr>
            <a:r>
              <a:rPr lang="en-US" sz="1000" dirty="0" err="1">
                <a:latin typeface="Arial" panose="020B0604020202020204" pitchFamily="34" charset="0"/>
                <a:cs typeface="Arial" panose="020B0604020202020204" pitchFamily="34" charset="0"/>
              </a:rPr>
              <a:t>Lobigs</a:t>
            </a:r>
            <a:r>
              <a:rPr lang="en-US" sz="1000" dirty="0">
                <a:latin typeface="Arial" panose="020B0604020202020204" pitchFamily="34" charset="0"/>
                <a:cs typeface="Arial" panose="020B0604020202020204" pitchFamily="34" charset="0"/>
              </a:rPr>
              <a:t> LM, Sharpe K, </a:t>
            </a:r>
            <a:r>
              <a:rPr lang="en-US" sz="1000" dirty="0" err="1">
                <a:latin typeface="Arial" panose="020B0604020202020204" pitchFamily="34" charset="0"/>
                <a:cs typeface="Arial" panose="020B0604020202020204" pitchFamily="34" charset="0"/>
              </a:rPr>
              <a:t>Garvican</a:t>
            </a:r>
            <a:r>
              <a:rPr lang="en-US" sz="1000" dirty="0">
                <a:latin typeface="Arial" panose="020B0604020202020204" pitchFamily="34" charset="0"/>
                <a:cs typeface="Arial" panose="020B0604020202020204" pitchFamily="34" charset="0"/>
              </a:rPr>
              <a:t>-Lewis LA, et al. The athlete's hematological response to hypoxia: a meta-analysis on the influence of altitude exposure on key biomarkers of erythropoiesis. </a:t>
            </a:r>
            <a:r>
              <a:rPr lang="en-US" sz="1000" i="1" dirty="0">
                <a:latin typeface="Arial" panose="020B0604020202020204" pitchFamily="34" charset="0"/>
                <a:cs typeface="Arial" panose="020B0604020202020204" pitchFamily="34" charset="0"/>
              </a:rPr>
              <a:t>Am J </a:t>
            </a:r>
            <a:r>
              <a:rPr lang="en-US" sz="1000" i="1" dirty="0" err="1">
                <a:latin typeface="Arial" panose="020B0604020202020204" pitchFamily="34" charset="0"/>
                <a:cs typeface="Arial" panose="020B0604020202020204" pitchFamily="34" charset="0"/>
              </a:rPr>
              <a:t>Hematol</a:t>
            </a:r>
            <a:r>
              <a:rPr lang="en-US" sz="1000" dirty="0">
                <a:latin typeface="Arial" panose="020B0604020202020204" pitchFamily="34" charset="0"/>
                <a:cs typeface="Arial" panose="020B0604020202020204" pitchFamily="34" charset="0"/>
              </a:rPr>
              <a:t>. 2018;93(1):74–83.</a:t>
            </a:r>
          </a:p>
          <a:p>
            <a:pPr marL="228600" lvl="0" indent="-228600">
              <a:spcAft>
                <a:spcPts val="200"/>
              </a:spcAft>
              <a:buFont typeface="+mj-lt"/>
              <a:buAutoNum type="arabicPeriod" startAt="14"/>
            </a:pPr>
            <a:r>
              <a:rPr lang="en-US" sz="1000" dirty="0">
                <a:latin typeface="Arial" panose="020B0604020202020204" pitchFamily="34" charset="0"/>
                <a:cs typeface="Arial" panose="020B0604020202020204" pitchFamily="34" charset="0"/>
              </a:rPr>
              <a:t>Chapman RF, Stray-Gundersen J, Levine BD. Individual variation in response to altitude training. </a:t>
            </a:r>
            <a:r>
              <a:rPr lang="en-US" sz="1000" i="1" dirty="0">
                <a:latin typeface="Arial" panose="020B0604020202020204" pitchFamily="34" charset="0"/>
                <a:cs typeface="Arial" panose="020B0604020202020204" pitchFamily="34" charset="0"/>
              </a:rPr>
              <a:t>J Appl </a:t>
            </a:r>
            <a:r>
              <a:rPr lang="en-US" sz="1000" i="1" dirty="0" err="1">
                <a:latin typeface="Arial" panose="020B0604020202020204" pitchFamily="34" charset="0"/>
                <a:cs typeface="Arial" panose="020B0604020202020204" pitchFamily="34" charset="0"/>
              </a:rPr>
              <a:t>Physiol</a:t>
            </a:r>
            <a:r>
              <a:rPr lang="en-US" sz="1000" i="1" dirty="0">
                <a:latin typeface="Arial" panose="020B0604020202020204" pitchFamily="34" charset="0"/>
                <a:cs typeface="Arial" panose="020B0604020202020204" pitchFamily="34" charset="0"/>
              </a:rPr>
              <a:t> (1985)</a:t>
            </a:r>
            <a:r>
              <a:rPr lang="en-US" sz="1000" dirty="0">
                <a:latin typeface="Arial" panose="020B0604020202020204" pitchFamily="34" charset="0"/>
                <a:cs typeface="Arial" panose="020B0604020202020204" pitchFamily="34" charset="0"/>
              </a:rPr>
              <a:t>. 1998;85(4):1448–56.</a:t>
            </a:r>
          </a:p>
          <a:p>
            <a:pPr marL="228600" lvl="0" indent="-228600">
              <a:spcAft>
                <a:spcPts val="200"/>
              </a:spcAft>
              <a:buFont typeface="+mj-lt"/>
              <a:buAutoNum type="arabicPeriod" startAt="14"/>
            </a:pPr>
            <a:r>
              <a:rPr lang="en-US" sz="1000" dirty="0" err="1">
                <a:latin typeface="Arial" panose="020B0604020202020204" pitchFamily="34" charset="0"/>
                <a:cs typeface="Arial" panose="020B0604020202020204" pitchFamily="34" charset="0"/>
              </a:rPr>
              <a:t>Garvican</a:t>
            </a:r>
            <a:r>
              <a:rPr lang="en-US" sz="1000" dirty="0">
                <a:latin typeface="Arial" panose="020B0604020202020204" pitchFamily="34" charset="0"/>
                <a:cs typeface="Arial" panose="020B0604020202020204" pitchFamily="34" charset="0"/>
              </a:rPr>
              <a:t> LA, Martin DT, Clark SA, Schmidt WF, Gore CJ. Variability of erythropoietin response to sleeping at simulated altitude: a cycling case study. </a:t>
            </a:r>
            <a:r>
              <a:rPr lang="en-US" sz="1000" i="1" dirty="0">
                <a:latin typeface="Arial" panose="020B0604020202020204" pitchFamily="34" charset="0"/>
                <a:cs typeface="Arial" panose="020B0604020202020204" pitchFamily="34" charset="0"/>
              </a:rPr>
              <a:t>Int J Sports </a:t>
            </a:r>
            <a:r>
              <a:rPr lang="en-US" sz="1000" i="1" dirty="0" err="1">
                <a:latin typeface="Arial" panose="020B0604020202020204" pitchFamily="34" charset="0"/>
                <a:cs typeface="Arial" panose="020B0604020202020204" pitchFamily="34" charset="0"/>
              </a:rPr>
              <a:t>Physiol</a:t>
            </a:r>
            <a:r>
              <a:rPr lang="en-US" sz="1000" i="1" dirty="0">
                <a:latin typeface="Arial" panose="020B0604020202020204" pitchFamily="34" charset="0"/>
                <a:cs typeface="Arial" panose="020B0604020202020204" pitchFamily="34" charset="0"/>
              </a:rPr>
              <a:t> Perform</a:t>
            </a:r>
            <a:r>
              <a:rPr lang="en-US" sz="1000" dirty="0">
                <a:latin typeface="Arial" panose="020B0604020202020204" pitchFamily="34" charset="0"/>
                <a:cs typeface="Arial" panose="020B0604020202020204" pitchFamily="34" charset="0"/>
              </a:rPr>
              <a:t>. 2007;2(3):327–31.</a:t>
            </a:r>
          </a:p>
          <a:p>
            <a:pPr marL="228600" lvl="0" indent="-228600">
              <a:spcAft>
                <a:spcPts val="200"/>
              </a:spcAft>
              <a:buFont typeface="+mj-lt"/>
              <a:buAutoNum type="arabicPeriod" startAt="14"/>
            </a:pPr>
            <a:r>
              <a:rPr lang="en-US" sz="1000" dirty="0">
                <a:latin typeface="Arial" panose="020B0604020202020204" pitchFamily="34" charset="0"/>
                <a:cs typeface="Arial" panose="020B0604020202020204" pitchFamily="34" charset="0"/>
              </a:rPr>
              <a:t>Saunders PU, </a:t>
            </a:r>
            <a:r>
              <a:rPr lang="en-US" sz="1000" dirty="0" err="1">
                <a:latin typeface="Arial" panose="020B0604020202020204" pitchFamily="34" charset="0"/>
                <a:cs typeface="Arial" panose="020B0604020202020204" pitchFamily="34" charset="0"/>
              </a:rPr>
              <a:t>Garvican</a:t>
            </a:r>
            <a:r>
              <a:rPr lang="en-US" sz="1000" dirty="0">
                <a:latin typeface="Arial" panose="020B0604020202020204" pitchFamily="34" charset="0"/>
                <a:cs typeface="Arial" panose="020B0604020202020204" pitchFamily="34" charset="0"/>
              </a:rPr>
              <a:t>-Lewis LA, Chapman RF, Periard JD. Special environments: altitude and heat. </a:t>
            </a:r>
            <a:r>
              <a:rPr lang="en-US" sz="1000" i="1" dirty="0">
                <a:latin typeface="Arial" panose="020B0604020202020204" pitchFamily="34" charset="0"/>
                <a:cs typeface="Arial" panose="020B0604020202020204" pitchFamily="34" charset="0"/>
              </a:rPr>
              <a:t>Int J Sport </a:t>
            </a:r>
            <a:r>
              <a:rPr lang="en-US" sz="1000" i="1" dirty="0" err="1">
                <a:latin typeface="Arial" panose="020B0604020202020204" pitchFamily="34" charset="0"/>
                <a:cs typeface="Arial" panose="020B0604020202020204" pitchFamily="34" charset="0"/>
              </a:rPr>
              <a:t>Nutr</a:t>
            </a:r>
            <a:r>
              <a:rPr lang="en-US" sz="1000" i="1" dirty="0">
                <a:latin typeface="Arial" panose="020B0604020202020204" pitchFamily="34" charset="0"/>
                <a:cs typeface="Arial" panose="020B0604020202020204" pitchFamily="34" charset="0"/>
              </a:rPr>
              <a:t> </a:t>
            </a:r>
            <a:r>
              <a:rPr lang="en-US" sz="1000" i="1" dirty="0" err="1">
                <a:latin typeface="Arial" panose="020B0604020202020204" pitchFamily="34" charset="0"/>
                <a:cs typeface="Arial" panose="020B0604020202020204" pitchFamily="34" charset="0"/>
              </a:rPr>
              <a:t>Exerc</a:t>
            </a:r>
            <a:r>
              <a:rPr lang="en-US" sz="1000" i="1" dirty="0">
                <a:latin typeface="Arial" panose="020B0604020202020204" pitchFamily="34" charset="0"/>
                <a:cs typeface="Arial" panose="020B0604020202020204" pitchFamily="34" charset="0"/>
              </a:rPr>
              <a:t> </a:t>
            </a:r>
            <a:r>
              <a:rPr lang="en-US" sz="1000" i="1" dirty="0" err="1">
                <a:latin typeface="Arial" panose="020B0604020202020204" pitchFamily="34" charset="0"/>
                <a:cs typeface="Arial" panose="020B0604020202020204" pitchFamily="34" charset="0"/>
              </a:rPr>
              <a:t>Metab</a:t>
            </a:r>
            <a:r>
              <a:rPr lang="en-US" sz="1000" dirty="0">
                <a:latin typeface="Arial" panose="020B0604020202020204" pitchFamily="34" charset="0"/>
                <a:cs typeface="Arial" panose="020B0604020202020204" pitchFamily="34" charset="0"/>
              </a:rPr>
              <a:t>. 2019;29(2):210–9.</a:t>
            </a:r>
          </a:p>
          <a:p>
            <a:pPr marL="228600" lvl="0" indent="-228600">
              <a:spcAft>
                <a:spcPts val="200"/>
              </a:spcAft>
              <a:buFont typeface="+mj-lt"/>
              <a:buAutoNum type="arabicPeriod" startAt="14"/>
            </a:pPr>
            <a:r>
              <a:rPr lang="en-US" sz="1000" dirty="0" err="1">
                <a:latin typeface="Arial" panose="020B0604020202020204" pitchFamily="34" charset="0"/>
                <a:cs typeface="Arial" panose="020B0604020202020204" pitchFamily="34" charset="0"/>
              </a:rPr>
              <a:t>Sottas</a:t>
            </a:r>
            <a:r>
              <a:rPr lang="en-US" sz="1000" dirty="0">
                <a:latin typeface="Arial" panose="020B0604020202020204" pitchFamily="34" charset="0"/>
                <a:cs typeface="Arial" panose="020B0604020202020204" pitchFamily="34" charset="0"/>
              </a:rPr>
              <a:t> PE, Robinson N, Rabin O, </a:t>
            </a:r>
            <a:r>
              <a:rPr lang="en-US" sz="1000" dirty="0" err="1">
                <a:latin typeface="Arial" panose="020B0604020202020204" pitchFamily="34" charset="0"/>
                <a:cs typeface="Arial" panose="020B0604020202020204" pitchFamily="34" charset="0"/>
              </a:rPr>
              <a:t>Saugy</a:t>
            </a:r>
            <a:r>
              <a:rPr lang="en-US" sz="1000" dirty="0">
                <a:latin typeface="Arial" panose="020B0604020202020204" pitchFamily="34" charset="0"/>
                <a:cs typeface="Arial" panose="020B0604020202020204" pitchFamily="34" charset="0"/>
              </a:rPr>
              <a:t> M. The athlete biological passport. </a:t>
            </a:r>
            <a:r>
              <a:rPr lang="en-US" sz="1000" i="1" dirty="0">
                <a:latin typeface="Arial" panose="020B0604020202020204" pitchFamily="34" charset="0"/>
                <a:cs typeface="Arial" panose="020B0604020202020204" pitchFamily="34" charset="0"/>
              </a:rPr>
              <a:t>Clin Chem</a:t>
            </a:r>
            <a:r>
              <a:rPr lang="en-US" sz="1000" dirty="0">
                <a:latin typeface="Arial" panose="020B0604020202020204" pitchFamily="34" charset="0"/>
                <a:cs typeface="Arial" panose="020B0604020202020204" pitchFamily="34" charset="0"/>
              </a:rPr>
              <a:t>. 2011;57(7):969–76.</a:t>
            </a:r>
          </a:p>
        </p:txBody>
      </p:sp>
    </p:spTree>
    <p:extLst>
      <p:ext uri="{BB962C8B-B14F-4D97-AF65-F5344CB8AC3E}">
        <p14:creationId xmlns:p14="http://schemas.microsoft.com/office/powerpoint/2010/main" val="1706511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8D8B078-E2A7-41B3-9526-7C1839C440C8}"/>
            </a:ext>
          </a:extLst>
        </p:cNvPr>
        <p:cNvGrpSpPr/>
        <p:nvPr/>
      </p:nvGrpSpPr>
      <p:grpSpPr>
        <a:xfrm>
          <a:off x="0" y="0"/>
          <a:ext cx="0" cy="0"/>
          <a:chOff x="0" y="0"/>
          <a:chExt cx="0" cy="0"/>
        </a:xfrm>
      </p:grpSpPr>
      <p:pic>
        <p:nvPicPr>
          <p:cNvPr id="6" name="Picture 5" descr="A close-up of a network&#10;&#10;AI-generated content may be incorrect.">
            <a:extLst>
              <a:ext uri="{FF2B5EF4-FFF2-40B4-BE49-F238E27FC236}">
                <a16:creationId xmlns:a16="http://schemas.microsoft.com/office/drawing/2014/main" id="{7E4FEB9C-C67C-16A4-9DA6-DC4E676582F3}"/>
              </a:ext>
            </a:extLst>
          </p:cNvPr>
          <p:cNvPicPr>
            <a:picLocks noChangeAspect="1"/>
          </p:cNvPicPr>
          <p:nvPr/>
        </p:nvPicPr>
        <p:blipFill>
          <a:blip r:embed="rId3"/>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FE888A65-83CE-FA58-3A73-8A6B2EF61E0A}"/>
              </a:ext>
            </a:extLst>
          </p:cNvPr>
          <p:cNvSpPr txBox="1"/>
          <p:nvPr/>
        </p:nvSpPr>
        <p:spPr>
          <a:xfrm>
            <a:off x="396815" y="1222870"/>
            <a:ext cx="8298612" cy="4785926"/>
          </a:xfrm>
          <a:prstGeom prst="rect">
            <a:avLst/>
          </a:prstGeom>
          <a:noFill/>
        </p:spPr>
        <p:txBody>
          <a:bodyPr wrap="square" numCol="2" rtlCol="0">
            <a:spAutoFit/>
          </a:bodyPr>
          <a:lstStyle/>
          <a:p>
            <a:r>
              <a:rPr lang="en-US" b="1" dirty="0">
                <a:latin typeface="Arial" panose="020B0604020202020204" pitchFamily="34" charset="0"/>
                <a:cs typeface="Arial" panose="020B0604020202020204" pitchFamily="34" charset="0"/>
              </a:rPr>
              <a:t>Acknowledgements</a:t>
            </a:r>
          </a:p>
          <a:p>
            <a:pPr marL="228600" indent="-228600">
              <a:buFont typeface="Arial" panose="020B0604020202020204" pitchFamily="34" charset="0"/>
              <a:buChar char="•"/>
            </a:pPr>
            <a:r>
              <a:rPr lang="en-US" sz="1100" dirty="0">
                <a:latin typeface="Arial" panose="020B0604020202020204" pitchFamily="34" charset="0"/>
                <a:cs typeface="Arial" panose="020B0604020202020204" pitchFamily="34" charset="0"/>
              </a:rPr>
              <a:t>This slide deck was created by members of the ACSM Evidence Based Practice Committee in partnership with the authors.</a:t>
            </a:r>
          </a:p>
          <a:p>
            <a:endParaRPr lang="en-US" sz="12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Committee members:	</a:t>
            </a:r>
            <a:r>
              <a:rPr lang="en-US" sz="1100" dirty="0">
                <a:latin typeface="Arial" panose="020B0604020202020204" pitchFamily="34" charset="0"/>
                <a:cs typeface="Arial" panose="020B0604020202020204" pitchFamily="34" charset="0"/>
              </a:rPr>
              <a:t>					Hayley V. MacDonald, Ph.D.				</a:t>
            </a:r>
          </a:p>
          <a:p>
            <a:pPr lvl="1"/>
            <a:r>
              <a:rPr lang="en-US" sz="1100" dirty="0">
                <a:latin typeface="Arial" panose="020B0604020202020204" pitchFamily="34" charset="0"/>
                <a:cs typeface="Arial" panose="020B0604020202020204" pitchFamily="34" charset="0"/>
              </a:rPr>
              <a:t>Brian Andonian, M.D.</a:t>
            </a:r>
          </a:p>
          <a:p>
            <a:pPr lvl="1"/>
            <a:r>
              <a:rPr lang="en-US" sz="1100" dirty="0">
                <a:latin typeface="Arial" panose="020B0604020202020204" pitchFamily="34" charset="0"/>
                <a:cs typeface="Arial" panose="020B0604020202020204" pitchFamily="34" charset="0"/>
              </a:rPr>
              <a:t>Christian E. Behrens, Jr., Ph.D.</a:t>
            </a:r>
          </a:p>
          <a:p>
            <a:pPr lvl="1"/>
            <a:r>
              <a:rPr lang="en-US" sz="1100" dirty="0">
                <a:latin typeface="Arial" panose="020B0604020202020204" pitchFamily="34" charset="0"/>
                <a:cs typeface="Arial" panose="020B0604020202020204" pitchFamily="34" charset="0"/>
              </a:rPr>
              <a:t>Chris Connolly, Ph.D., FACSM</a:t>
            </a:r>
          </a:p>
          <a:p>
            <a:pPr lvl="1"/>
            <a:r>
              <a:rPr lang="en-US" sz="1100" dirty="0">
                <a:latin typeface="Arial" panose="020B0604020202020204" pitchFamily="34" charset="0"/>
                <a:cs typeface="Arial" panose="020B0604020202020204" pitchFamily="34" charset="0"/>
              </a:rPr>
              <a:t>Christina Anne Day, M.S.N.</a:t>
            </a:r>
          </a:p>
          <a:p>
            <a:pPr lvl="1"/>
            <a:r>
              <a:rPr lang="en-US" sz="1100" dirty="0">
                <a:latin typeface="Arial" panose="020B0604020202020204" pitchFamily="34" charset="0"/>
                <a:cs typeface="Arial" panose="020B0604020202020204" pitchFamily="34" charset="0"/>
              </a:rPr>
              <a:t>Brian Helsel, Ph.D., C.S.C.S.</a:t>
            </a:r>
          </a:p>
          <a:p>
            <a:pPr lvl="1"/>
            <a:r>
              <a:rPr lang="en-US" sz="1100" dirty="0">
                <a:latin typeface="Arial" panose="020B0604020202020204" pitchFamily="34" charset="0"/>
                <a:cs typeface="Arial" panose="020B0604020202020204" pitchFamily="34" charset="0"/>
              </a:rPr>
              <a:t>Kristine </a:t>
            </a:r>
            <a:r>
              <a:rPr lang="en-US" sz="1100" dirty="0" err="1">
                <a:latin typeface="Arial" panose="020B0604020202020204" pitchFamily="34" charset="0"/>
                <a:cs typeface="Arial" panose="020B0604020202020204" pitchFamily="34" charset="0"/>
              </a:rPr>
              <a:t>Godziuk</a:t>
            </a:r>
            <a:r>
              <a:rPr lang="en-US" sz="1100" dirty="0">
                <a:latin typeface="Arial" panose="020B0604020202020204" pitchFamily="34" charset="0"/>
                <a:cs typeface="Arial" panose="020B0604020202020204" pitchFamily="34" charset="0"/>
              </a:rPr>
              <a:t>, Ph.D.</a:t>
            </a:r>
          </a:p>
          <a:p>
            <a:pPr lvl="1"/>
            <a:r>
              <a:rPr lang="en-US" sz="1100" dirty="0">
                <a:latin typeface="Arial" panose="020B0604020202020204" pitchFamily="34" charset="0"/>
                <a:cs typeface="Arial" panose="020B0604020202020204" pitchFamily="34" charset="0"/>
              </a:rPr>
              <a:t>Nicole Katz, M.D.</a:t>
            </a:r>
          </a:p>
          <a:p>
            <a:pPr lvl="1"/>
            <a:r>
              <a:rPr lang="en-US" sz="1100" dirty="0">
                <a:latin typeface="Arial" panose="020B0604020202020204" pitchFamily="34" charset="0"/>
                <a:cs typeface="Arial" panose="020B0604020202020204" pitchFamily="34" charset="0"/>
              </a:rPr>
              <a:t>James Patrick MacDonald, M.D., M.P.H., FACSM</a:t>
            </a:r>
          </a:p>
          <a:p>
            <a:pPr lvl="1"/>
            <a:r>
              <a:rPr lang="en-US" sz="1100" dirty="0">
                <a:latin typeface="Arial" panose="020B0604020202020204" pitchFamily="34" charset="0"/>
                <a:cs typeface="Arial" panose="020B0604020202020204" pitchFamily="34" charset="0"/>
              </a:rPr>
              <a:t>Terry L. Nicola, M.D., FACSM</a:t>
            </a:r>
          </a:p>
          <a:p>
            <a:pPr lvl="1"/>
            <a:r>
              <a:rPr lang="en-US" sz="1100" dirty="0">
                <a:latin typeface="Arial" panose="020B0604020202020204" pitchFamily="34" charset="0"/>
                <a:cs typeface="Arial" panose="020B0604020202020204" pitchFamily="34" charset="0"/>
              </a:rPr>
              <a:t>Dawn Podulka Coe, Ph.D., FACSM</a:t>
            </a:r>
          </a:p>
          <a:p>
            <a:pPr lvl="1"/>
            <a:r>
              <a:rPr lang="en-US" sz="1100" dirty="0">
                <a:latin typeface="Arial" panose="020B0604020202020204" pitchFamily="34" charset="0"/>
                <a:cs typeface="Arial" panose="020B0604020202020204" pitchFamily="34" charset="0"/>
              </a:rPr>
              <a:t>Bridget A. Peters, D.O., Ph.D.</a:t>
            </a:r>
          </a:p>
          <a:p>
            <a:pPr lvl="1"/>
            <a:r>
              <a:rPr lang="en-US" sz="1100" dirty="0">
                <a:latin typeface="Arial" panose="020B0604020202020204" pitchFamily="34" charset="0"/>
                <a:cs typeface="Arial" panose="020B0604020202020204" pitchFamily="34" charset="0"/>
              </a:rPr>
              <a:t>Adrienne Wald, Ed.D.</a:t>
            </a:r>
          </a:p>
          <a:p>
            <a:pPr lvl="1"/>
            <a:r>
              <a:rPr lang="en-US" sz="1100" dirty="0">
                <a:latin typeface="Arial" panose="020B0604020202020204" pitchFamily="34" charset="0"/>
                <a:cs typeface="Arial" panose="020B0604020202020204" pitchFamily="34" charset="0"/>
              </a:rPr>
              <a:t>Laura Young, Ph.D.</a:t>
            </a:r>
          </a:p>
          <a:p>
            <a:pPr lvl="1"/>
            <a:endParaRPr lang="en-US" sz="1100" dirty="0">
              <a:latin typeface="Arial" panose="020B0604020202020204" pitchFamily="34" charset="0"/>
              <a:cs typeface="Arial" panose="020B0604020202020204" pitchFamily="34" charset="0"/>
            </a:endParaRPr>
          </a:p>
          <a:p>
            <a:pPr lvl="1"/>
            <a:endParaRPr lang="en-US" sz="1100" dirty="0">
              <a:latin typeface="Arial" panose="020B0604020202020204" pitchFamily="34" charset="0"/>
              <a:cs typeface="Arial" panose="020B0604020202020204" pitchFamily="34" charset="0"/>
            </a:endParaRPr>
          </a:p>
          <a:p>
            <a:pPr lvl="1"/>
            <a:endParaRPr lang="en-US" sz="1100" dirty="0">
              <a:latin typeface="Arial" panose="020B0604020202020204" pitchFamily="34" charset="0"/>
              <a:cs typeface="Arial" panose="020B0604020202020204" pitchFamily="34" charset="0"/>
            </a:endParaRPr>
          </a:p>
          <a:p>
            <a:pPr lvl="1"/>
            <a:endParaRPr lang="en-US" sz="1100" dirty="0">
              <a:latin typeface="Arial" panose="020B0604020202020204" pitchFamily="34" charset="0"/>
              <a:cs typeface="Arial" panose="020B0604020202020204" pitchFamily="34" charset="0"/>
            </a:endParaRPr>
          </a:p>
          <a:p>
            <a:pPr lvl="1"/>
            <a:endParaRPr lang="en-US" sz="1100" dirty="0">
              <a:latin typeface="Arial" panose="020B0604020202020204" pitchFamily="34" charset="0"/>
              <a:cs typeface="Arial" panose="020B0604020202020204" pitchFamily="34" charset="0"/>
            </a:endParaRPr>
          </a:p>
          <a:p>
            <a:pPr lvl="1"/>
            <a:endParaRPr lang="en-US" sz="1100" dirty="0">
              <a:latin typeface="Arial" panose="020B0604020202020204" pitchFamily="34" charset="0"/>
              <a:cs typeface="Arial" panose="020B0604020202020204" pitchFamily="34" charset="0"/>
            </a:endParaRPr>
          </a:p>
          <a:p>
            <a:pPr lvl="1"/>
            <a:endParaRPr lang="en-US" sz="1100" dirty="0">
              <a:latin typeface="Arial" panose="020B0604020202020204" pitchFamily="34" charset="0"/>
              <a:cs typeface="Arial" panose="020B0604020202020204" pitchFamily="34" charset="0"/>
            </a:endParaRPr>
          </a:p>
          <a:p>
            <a:pPr lvl="1"/>
            <a:endParaRPr lang="en-US" sz="1100" dirty="0">
              <a:latin typeface="Arial" panose="020B0604020202020204" pitchFamily="34" charset="0"/>
              <a:cs typeface="Arial" panose="020B0604020202020204" pitchFamily="34" charset="0"/>
            </a:endParaRPr>
          </a:p>
          <a:p>
            <a:pPr lvl="1"/>
            <a:endParaRPr lang="en-US" sz="1100" dirty="0">
              <a:latin typeface="Arial" panose="020B0604020202020204" pitchFamily="34" charset="0"/>
              <a:cs typeface="Arial" panose="020B0604020202020204" pitchFamily="34" charset="0"/>
            </a:endParaRPr>
          </a:p>
          <a:p>
            <a:pPr lvl="1"/>
            <a:endParaRPr lang="en-US" sz="1100" dirty="0">
              <a:latin typeface="Arial" panose="020B0604020202020204" pitchFamily="34" charset="0"/>
              <a:cs typeface="Arial" panose="020B0604020202020204" pitchFamily="34" charset="0"/>
            </a:endParaRPr>
          </a:p>
          <a:p>
            <a:pPr lvl="1"/>
            <a:endParaRPr lang="en-US" sz="1100" dirty="0">
              <a:latin typeface="Arial" panose="020B0604020202020204" pitchFamily="34" charset="0"/>
              <a:cs typeface="Arial" panose="020B0604020202020204" pitchFamily="34" charset="0"/>
            </a:endParaRPr>
          </a:p>
          <a:p>
            <a:pPr lvl="1"/>
            <a:endParaRPr lang="en-US" sz="1100" dirty="0">
              <a:latin typeface="Arial" panose="020B0604020202020204" pitchFamily="34" charset="0"/>
              <a:cs typeface="Arial" panose="020B0604020202020204" pitchFamily="34" charset="0"/>
            </a:endParaRPr>
          </a:p>
          <a:p>
            <a:pPr lvl="1"/>
            <a:endParaRPr lang="en-US" sz="1100" dirty="0">
              <a:latin typeface="Arial" panose="020B0604020202020204" pitchFamily="34" charset="0"/>
              <a:cs typeface="Arial" panose="020B0604020202020204" pitchFamily="34" charset="0"/>
            </a:endParaRPr>
          </a:p>
          <a:p>
            <a:pPr lvl="1"/>
            <a:r>
              <a:rPr lang="en-US" sz="1100" b="1" dirty="0">
                <a:latin typeface="Arial" panose="020B0604020202020204" pitchFamily="34" charset="0"/>
                <a:cs typeface="Arial" panose="020B0604020202020204" pitchFamily="34" charset="0"/>
              </a:rPr>
              <a:t>Authors:</a:t>
            </a:r>
          </a:p>
          <a:p>
            <a:pPr lvl="1"/>
            <a:r>
              <a:rPr lang="en-US" sz="1100" dirty="0">
                <a:latin typeface="Arial" panose="020B0604020202020204" pitchFamily="34" charset="0"/>
                <a:cs typeface="Arial" panose="020B0604020202020204" pitchFamily="34" charset="0"/>
              </a:rPr>
              <a:t>Laura Lewis, Ph.D.</a:t>
            </a:r>
          </a:p>
          <a:p>
            <a:pPr lvl="1"/>
            <a:r>
              <a:rPr lang="en-US" sz="1100" dirty="0">
                <a:latin typeface="Arial" panose="020B0604020202020204" pitchFamily="34" charset="0"/>
                <a:cs typeface="Arial" panose="020B0604020202020204" pitchFamily="34" charset="0"/>
              </a:rPr>
              <a:t>Jakob Mørkeberg, Ph.D.</a:t>
            </a:r>
          </a:p>
          <a:p>
            <a:pPr lvl="1"/>
            <a:r>
              <a:rPr lang="en-US" sz="1100" dirty="0">
                <a:latin typeface="Arial" panose="020B0604020202020204" pitchFamily="34" charset="0"/>
                <a:cs typeface="Arial" panose="020B0604020202020204" pitchFamily="34" charset="0"/>
              </a:rPr>
              <a:t>Robert Chapman, Ph.D., FACSM</a:t>
            </a:r>
          </a:p>
          <a:p>
            <a:pPr lvl="1"/>
            <a:r>
              <a:rPr lang="en-US" sz="1100" dirty="0">
                <a:latin typeface="Arial" panose="020B0604020202020204" pitchFamily="34" charset="0"/>
                <a:cs typeface="Arial" panose="020B0604020202020204" pitchFamily="34" charset="0"/>
              </a:rPr>
              <a:t>Yorck Olaf Schumacher, M.D.</a:t>
            </a:r>
          </a:p>
          <a:p>
            <a:pPr lvl="1"/>
            <a:r>
              <a:rPr lang="en-US" sz="1100" dirty="0">
                <a:latin typeface="Arial" panose="020B0604020202020204" pitchFamily="34" charset="0"/>
                <a:cs typeface="Arial" panose="020B0604020202020204" pitchFamily="34" charset="0"/>
              </a:rPr>
              <a:t>Mattew Fedoruk, Ph.D.</a:t>
            </a:r>
          </a:p>
          <a:p>
            <a:pPr lvl="1"/>
            <a:r>
              <a:rPr lang="en-US" sz="1100" dirty="0">
                <a:latin typeface="Arial" panose="020B0604020202020204" pitchFamily="34" charset="0"/>
                <a:cs typeface="Arial" panose="020B0604020202020204" pitchFamily="34" charset="0"/>
              </a:rPr>
              <a:t>Daniel Eichner, Ph.D.</a:t>
            </a:r>
          </a:p>
          <a:p>
            <a:pPr lvl="1"/>
            <a:r>
              <a:rPr lang="en-US" sz="1100" dirty="0">
                <a:latin typeface="Arial" panose="020B0604020202020204" pitchFamily="34" charset="0"/>
                <a:cs typeface="Arial" panose="020B0604020202020204" pitchFamily="34" charset="0"/>
              </a:rPr>
              <a:t>Benajmin Levine, M.D., FACSM </a:t>
            </a:r>
          </a:p>
        </p:txBody>
      </p:sp>
    </p:spTree>
    <p:extLst>
      <p:ext uri="{BB962C8B-B14F-4D97-AF65-F5344CB8AC3E}">
        <p14:creationId xmlns:p14="http://schemas.microsoft.com/office/powerpoint/2010/main" val="1725341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up of a black and white background&#10;&#10;AI-generated content may be incorrect.">
            <a:extLst>
              <a:ext uri="{FF2B5EF4-FFF2-40B4-BE49-F238E27FC236}">
                <a16:creationId xmlns:a16="http://schemas.microsoft.com/office/drawing/2014/main" id="{9AD957A5-C0BF-3E37-669E-C6D6EF1EEAE0}"/>
              </a:ext>
            </a:extLst>
          </p:cNvPr>
          <p:cNvPicPr>
            <a:picLocks noChangeAspect="1"/>
          </p:cNvPicPr>
          <p:nvPr/>
        </p:nvPicPr>
        <p:blipFill>
          <a:blip r:embed="rId2"/>
          <a:stretch>
            <a:fillRect/>
          </a:stretch>
        </p:blipFill>
        <p:spPr>
          <a:xfrm>
            <a:off x="-1" y="0"/>
            <a:ext cx="9144001" cy="5143500"/>
          </a:xfrm>
          <a:prstGeom prst="rect">
            <a:avLst/>
          </a:prstGeom>
        </p:spPr>
      </p:pic>
      <p:sp>
        <p:nvSpPr>
          <p:cNvPr id="5" name="TextBox 4">
            <a:extLst>
              <a:ext uri="{FF2B5EF4-FFF2-40B4-BE49-F238E27FC236}">
                <a16:creationId xmlns:a16="http://schemas.microsoft.com/office/drawing/2014/main" id="{A796A591-14D5-7706-78FF-82AA21DE4D31}"/>
              </a:ext>
            </a:extLst>
          </p:cNvPr>
          <p:cNvSpPr txBox="1"/>
          <p:nvPr/>
        </p:nvSpPr>
        <p:spPr>
          <a:xfrm>
            <a:off x="767752" y="267419"/>
            <a:ext cx="2622430"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Purpose</a:t>
            </a:r>
          </a:p>
        </p:txBody>
      </p:sp>
      <p:sp>
        <p:nvSpPr>
          <p:cNvPr id="6" name="TextBox 5">
            <a:extLst>
              <a:ext uri="{FF2B5EF4-FFF2-40B4-BE49-F238E27FC236}">
                <a16:creationId xmlns:a16="http://schemas.microsoft.com/office/drawing/2014/main" id="{7CE789D3-B8AE-0F98-2EAD-2440BDE840C8}"/>
              </a:ext>
            </a:extLst>
          </p:cNvPr>
          <p:cNvSpPr txBox="1"/>
          <p:nvPr/>
        </p:nvSpPr>
        <p:spPr>
          <a:xfrm>
            <a:off x="3568372" y="498251"/>
            <a:ext cx="5194628" cy="3747180"/>
          </a:xfrm>
          <a:prstGeom prst="rect">
            <a:avLst/>
          </a:prstGeom>
          <a:noFill/>
        </p:spPr>
        <p:txBody>
          <a:bodyPr wrap="square" rtlCol="0">
            <a:spAutoFit/>
          </a:bodyPr>
          <a:lstStyle/>
          <a:p>
            <a:pPr marL="171450" indent="-171450">
              <a:buFont typeface="Arial" panose="020B0604020202020204" pitchFamily="34" charset="0"/>
              <a:buChar char="•"/>
            </a:pPr>
            <a:r>
              <a:rPr lang="en-US" sz="1250" b="1" dirty="0">
                <a:latin typeface="Arial" panose="020B0604020202020204" pitchFamily="34" charset="0"/>
                <a:cs typeface="Arial" panose="020B0604020202020204" pitchFamily="34" charset="0"/>
              </a:rPr>
              <a:t>Red blood cell (RBC) mass directly influences exercise performance because RBCs are critical to the transport of oxygen to skeletal muscle, as well as their role in maintaining acid–base status and regulating blood flow. </a:t>
            </a:r>
          </a:p>
          <a:p>
            <a:pPr marL="171450" indent="-171450">
              <a:buFont typeface="Arial" panose="020B0604020202020204" pitchFamily="34" charset="0"/>
              <a:buChar char="•"/>
            </a:pPr>
            <a:endParaRPr lang="en-US" sz="125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50" b="1" dirty="0">
                <a:latin typeface="Arial" panose="020B0604020202020204" pitchFamily="34" charset="0"/>
                <a:cs typeface="Arial" panose="020B0604020202020204" pitchFamily="34" charset="0"/>
              </a:rPr>
              <a:t>Blood doping is defined as the practice of artificially increasing RBC volume for the purpose of improving exercise performance.</a:t>
            </a:r>
          </a:p>
          <a:p>
            <a:endParaRPr lang="en-US" sz="125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50" b="1" dirty="0">
                <a:latin typeface="Arial" panose="020B0604020202020204" pitchFamily="34" charset="0"/>
                <a:cs typeface="Arial" panose="020B0604020202020204" pitchFamily="34" charset="0"/>
              </a:rPr>
              <a:t>In the last 25 years, the science and technology surrounding oxygen sensing and erythropoiesis, pharmacological intervention, and doping detection has advanced substantially, dictating this updated review.</a:t>
            </a:r>
          </a:p>
          <a:p>
            <a:endParaRPr lang="en-US" sz="125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50" b="1" dirty="0">
                <a:latin typeface="Arial" panose="020B0604020202020204" pitchFamily="34" charset="0"/>
                <a:cs typeface="Arial" panose="020B0604020202020204" pitchFamily="34" charset="0"/>
              </a:rPr>
              <a:t>This statement will primarily focus on the most conventional blood doping methods such as blood transfusions and erythropoiesis-stimulating agents (ESA), how these practices has emerged over time, as well as discuss new and emerging threats.</a:t>
            </a:r>
          </a:p>
        </p:txBody>
      </p:sp>
    </p:spTree>
    <p:extLst>
      <p:ext uri="{BB962C8B-B14F-4D97-AF65-F5344CB8AC3E}">
        <p14:creationId xmlns:p14="http://schemas.microsoft.com/office/powerpoint/2010/main" val="1794367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up of a network&#10;&#10;AI-generated content may be incorrect.">
            <a:extLst>
              <a:ext uri="{FF2B5EF4-FFF2-40B4-BE49-F238E27FC236}">
                <a16:creationId xmlns:a16="http://schemas.microsoft.com/office/drawing/2014/main" id="{CA1464D1-384F-94DA-D94C-9CC8EE7E4DB0}"/>
              </a:ext>
            </a:extLst>
          </p:cNvPr>
          <p:cNvPicPr>
            <a:picLocks noChangeAspect="1"/>
          </p:cNvPicPr>
          <p:nvPr/>
        </p:nvPicPr>
        <p:blipFill>
          <a:blip r:embed="rId3"/>
          <a:stretch>
            <a:fillRect/>
          </a:stretch>
        </p:blipFill>
        <p:spPr>
          <a:xfrm>
            <a:off x="0" y="131568"/>
            <a:ext cx="9144000" cy="5143500"/>
          </a:xfrm>
          <a:prstGeom prst="rect">
            <a:avLst/>
          </a:prstGeom>
        </p:spPr>
      </p:pic>
      <p:sp>
        <p:nvSpPr>
          <p:cNvPr id="5" name="TextBox 4">
            <a:extLst>
              <a:ext uri="{FF2B5EF4-FFF2-40B4-BE49-F238E27FC236}">
                <a16:creationId xmlns:a16="http://schemas.microsoft.com/office/drawing/2014/main" id="{FA907EB3-2900-49D4-8659-93C6E2B09158}"/>
              </a:ext>
            </a:extLst>
          </p:cNvPr>
          <p:cNvSpPr txBox="1"/>
          <p:nvPr/>
        </p:nvSpPr>
        <p:spPr>
          <a:xfrm>
            <a:off x="396815" y="351602"/>
            <a:ext cx="8298612"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History of Blood Doping and Detection </a:t>
            </a:r>
            <a:r>
              <a:rPr lang="en-US" b="1" i="1" dirty="0">
                <a:latin typeface="Arial" panose="020B0604020202020204" pitchFamily="34" charset="0"/>
                <a:cs typeface="Arial" panose="020B0604020202020204" pitchFamily="34" charset="0"/>
              </a:rPr>
              <a:t>(Figure 1)</a:t>
            </a:r>
          </a:p>
        </p:txBody>
      </p:sp>
      <p:sp>
        <p:nvSpPr>
          <p:cNvPr id="2" name="TextBox 1">
            <a:extLst>
              <a:ext uri="{FF2B5EF4-FFF2-40B4-BE49-F238E27FC236}">
                <a16:creationId xmlns:a16="http://schemas.microsoft.com/office/drawing/2014/main" id="{964666A4-B34B-660D-4202-72E66A04AD3B}"/>
              </a:ext>
            </a:extLst>
          </p:cNvPr>
          <p:cNvSpPr txBox="1"/>
          <p:nvPr/>
        </p:nvSpPr>
        <p:spPr>
          <a:xfrm>
            <a:off x="370937" y="784434"/>
            <a:ext cx="8324490" cy="461665"/>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World Anti-doping Agency was formed in 1999, providing a global authority to harmonize anti-doping policies, rules, and regulations in sport via the World Anti-doping Code.</a:t>
            </a:r>
          </a:p>
        </p:txBody>
      </p:sp>
      <p:sp>
        <p:nvSpPr>
          <p:cNvPr id="6" name="TextBox 5">
            <a:extLst>
              <a:ext uri="{FF2B5EF4-FFF2-40B4-BE49-F238E27FC236}">
                <a16:creationId xmlns:a16="http://schemas.microsoft.com/office/drawing/2014/main" id="{110C5DBA-F39F-E991-78A6-8FC381E2FF7F}"/>
              </a:ext>
            </a:extLst>
          </p:cNvPr>
          <p:cNvSpPr txBox="1"/>
          <p:nvPr/>
        </p:nvSpPr>
        <p:spPr>
          <a:xfrm>
            <a:off x="370936" y="1198996"/>
            <a:ext cx="2494591" cy="3621504"/>
          </a:xfrm>
          <a:prstGeom prst="rect">
            <a:avLst/>
          </a:prstGeom>
          <a:noFill/>
        </p:spPr>
        <p:txBody>
          <a:bodyPr wrap="square" rtlCol="0">
            <a:spAutoFit/>
          </a:bodyPr>
          <a:lstStyle/>
          <a:p>
            <a:pPr marL="171450" indent="-171450">
              <a:spcAft>
                <a:spcPts val="800"/>
              </a:spcAft>
              <a:buFont typeface="Arial" panose="020B0604020202020204" pitchFamily="34" charset="0"/>
              <a:buChar char="•"/>
            </a:pPr>
            <a:r>
              <a:rPr lang="en-US" sz="1200" dirty="0">
                <a:latin typeface="Arial" panose="020B0604020202020204" pitchFamily="34" charset="0"/>
                <a:cs typeface="Arial" panose="020B0604020202020204" pitchFamily="34" charset="0"/>
              </a:rPr>
              <a:t>Blood doping became a significant problem in sport with many high-profile investigations (e.g., Operation Puerto, US Postal Investigation, and Operation </a:t>
            </a:r>
            <a:r>
              <a:rPr lang="en-US" sz="1200" dirty="0" err="1">
                <a:latin typeface="Arial" panose="020B0604020202020204" pitchFamily="34" charset="0"/>
                <a:cs typeface="Arial" panose="020B0604020202020204" pitchFamily="34" charset="0"/>
              </a:rPr>
              <a:t>Aderlass</a:t>
            </a:r>
            <a:r>
              <a:rPr lang="en-US" sz="1200" dirty="0">
                <a:latin typeface="Arial" panose="020B0604020202020204" pitchFamily="34" charset="0"/>
                <a:cs typeface="Arial" panose="020B0604020202020204" pitchFamily="34" charset="0"/>
              </a:rPr>
              <a:t>).</a:t>
            </a:r>
          </a:p>
          <a:p>
            <a:pPr marL="171450" indent="-171450">
              <a:spcAft>
                <a:spcPts val="800"/>
              </a:spcAft>
              <a:buFont typeface="Arial" panose="020B0604020202020204" pitchFamily="34" charset="0"/>
              <a:buChar char="•"/>
            </a:pPr>
            <a:r>
              <a:rPr lang="en-US" sz="1200" dirty="0">
                <a:latin typeface="Arial" panose="020B0604020202020204" pitchFamily="34" charset="0"/>
                <a:cs typeface="Arial" panose="020B0604020202020204" pitchFamily="34" charset="0"/>
              </a:rPr>
              <a:t>Testing for synthetic erythropoietin (EPO) was introduced in time for the Sydney Olympic Games. </a:t>
            </a:r>
          </a:p>
          <a:p>
            <a:pPr marL="171450" indent="-171450">
              <a:spcAft>
                <a:spcPts val="800"/>
              </a:spcAft>
              <a:buFont typeface="Arial" panose="020B0604020202020204" pitchFamily="34" charset="0"/>
              <a:buChar char="•"/>
            </a:pPr>
            <a:r>
              <a:rPr lang="en-US" sz="1200" dirty="0">
                <a:latin typeface="Arial" panose="020B0604020202020204" pitchFamily="34" charset="0"/>
                <a:cs typeface="Arial" panose="020B0604020202020204" pitchFamily="34" charset="0"/>
              </a:rPr>
              <a:t>Advances in blood collection, transport, and analysis protocols facilitated the introduction of the </a:t>
            </a:r>
            <a:r>
              <a:rPr lang="en-US" sz="1200" i="1" dirty="0">
                <a:latin typeface="Arial" panose="020B0604020202020204" pitchFamily="34" charset="0"/>
                <a:cs typeface="Arial" panose="020B0604020202020204" pitchFamily="34" charset="0"/>
              </a:rPr>
              <a:t>Athlete Biological Passport</a:t>
            </a:r>
            <a:r>
              <a:rPr lang="en-US" sz="1200" dirty="0">
                <a:latin typeface="Arial" panose="020B0604020202020204" pitchFamily="34" charset="0"/>
                <a:cs typeface="Arial" panose="020B0604020202020204" pitchFamily="34" charset="0"/>
              </a:rPr>
              <a:t> blood module, providing a method for indirect detection of blood manipulation.</a:t>
            </a:r>
          </a:p>
        </p:txBody>
      </p:sp>
      <p:pic>
        <p:nvPicPr>
          <p:cNvPr id="9" name="Picture 8">
            <a:extLst>
              <a:ext uri="{FF2B5EF4-FFF2-40B4-BE49-F238E27FC236}">
                <a16:creationId xmlns:a16="http://schemas.microsoft.com/office/drawing/2014/main" id="{BD703219-9356-D74F-7759-651DEB947F66}"/>
              </a:ext>
            </a:extLst>
          </p:cNvPr>
          <p:cNvPicPr>
            <a:picLocks noChangeAspect="1"/>
          </p:cNvPicPr>
          <p:nvPr/>
        </p:nvPicPr>
        <p:blipFill>
          <a:blip r:embed="rId4"/>
          <a:srcRect r="2277" b="2218"/>
          <a:stretch>
            <a:fillRect/>
          </a:stretch>
        </p:blipFill>
        <p:spPr>
          <a:xfrm>
            <a:off x="2865527" y="1230709"/>
            <a:ext cx="5907536" cy="3129432"/>
          </a:xfrm>
          <a:prstGeom prst="rect">
            <a:avLst/>
          </a:prstGeom>
        </p:spPr>
      </p:pic>
    </p:spTree>
    <p:extLst>
      <p:ext uri="{BB962C8B-B14F-4D97-AF65-F5344CB8AC3E}">
        <p14:creationId xmlns:p14="http://schemas.microsoft.com/office/powerpoint/2010/main" val="406069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0A514-A02B-ACF1-787C-912DA309A4BA}"/>
            </a:ext>
          </a:extLst>
        </p:cNvPr>
        <p:cNvGrpSpPr/>
        <p:nvPr/>
      </p:nvGrpSpPr>
      <p:grpSpPr>
        <a:xfrm>
          <a:off x="0" y="0"/>
          <a:ext cx="0" cy="0"/>
          <a:chOff x="0" y="0"/>
          <a:chExt cx="0" cy="0"/>
        </a:xfrm>
      </p:grpSpPr>
      <p:pic>
        <p:nvPicPr>
          <p:cNvPr id="4" name="Picture 3" descr="A close-up of a network&#10;&#10;AI-generated content may be incorrect.">
            <a:extLst>
              <a:ext uri="{FF2B5EF4-FFF2-40B4-BE49-F238E27FC236}">
                <a16:creationId xmlns:a16="http://schemas.microsoft.com/office/drawing/2014/main" id="{15DF357C-8896-454A-EF8D-580CFF3ADDFD}"/>
              </a:ext>
            </a:extLst>
          </p:cNvPr>
          <p:cNvPicPr>
            <a:picLocks noChangeAspect="1"/>
          </p:cNvPicPr>
          <p:nvPr/>
        </p:nvPicPr>
        <p:blipFill>
          <a:blip r:embed="rId2"/>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BE5F6F42-E0FF-87E9-E390-DDF7F12DAEB1}"/>
              </a:ext>
            </a:extLst>
          </p:cNvPr>
          <p:cNvSpPr txBox="1"/>
          <p:nvPr/>
        </p:nvSpPr>
        <p:spPr>
          <a:xfrm>
            <a:off x="396815" y="351602"/>
            <a:ext cx="8298612" cy="104644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World Anti-Doping Agency (WADA) Prohibited List</a:t>
            </a:r>
          </a:p>
          <a:p>
            <a:endParaRPr lang="en-US" sz="1000" b="1" dirty="0">
              <a:highlight>
                <a:srgbClr val="FFFF00"/>
              </a:highlight>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WADA prohibits the use of drugs and certain methods in sport based on three criteria. For a substance or method to be prohibited, it must meet at least two out of three criteria. Blood doping fulfills all three criteria:</a:t>
            </a:r>
          </a:p>
          <a:p>
            <a:endParaRPr lang="en-US" sz="1000" b="1"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F405A3D9-FF77-DDD7-DB8C-09144FF82678}"/>
              </a:ext>
            </a:extLst>
          </p:cNvPr>
          <p:cNvGraphicFramePr>
            <a:graphicFrameLocks noGrp="1"/>
          </p:cNvGraphicFramePr>
          <p:nvPr>
            <p:extLst>
              <p:ext uri="{D42A27DB-BD31-4B8C-83A1-F6EECF244321}">
                <p14:modId xmlns:p14="http://schemas.microsoft.com/office/powerpoint/2010/main" val="1644528598"/>
              </p:ext>
            </p:extLst>
          </p:nvPr>
        </p:nvGraphicFramePr>
        <p:xfrm>
          <a:off x="448573" y="1282039"/>
          <a:ext cx="8246853" cy="3429000"/>
        </p:xfrm>
        <a:graphic>
          <a:graphicData uri="http://schemas.openxmlformats.org/drawingml/2006/table">
            <a:tbl>
              <a:tblPr firstRow="1" bandRow="1">
                <a:tableStyleId>{22838BEF-8BB2-4498-84A7-C5851F593DF1}</a:tableStyleId>
              </a:tblPr>
              <a:tblGrid>
                <a:gridCol w="2219323">
                  <a:extLst>
                    <a:ext uri="{9D8B030D-6E8A-4147-A177-3AD203B41FA5}">
                      <a16:colId xmlns:a16="http://schemas.microsoft.com/office/drawing/2014/main" val="3591554123"/>
                    </a:ext>
                  </a:extLst>
                </a:gridCol>
                <a:gridCol w="2936838">
                  <a:extLst>
                    <a:ext uri="{9D8B030D-6E8A-4147-A177-3AD203B41FA5}">
                      <a16:colId xmlns:a16="http://schemas.microsoft.com/office/drawing/2014/main" val="2025351562"/>
                    </a:ext>
                  </a:extLst>
                </a:gridCol>
                <a:gridCol w="3090692">
                  <a:extLst>
                    <a:ext uri="{9D8B030D-6E8A-4147-A177-3AD203B41FA5}">
                      <a16:colId xmlns:a16="http://schemas.microsoft.com/office/drawing/2014/main" val="370789543"/>
                    </a:ext>
                  </a:extLst>
                </a:gridCol>
              </a:tblGrid>
              <a:tr h="370840">
                <a:tc>
                  <a:txBody>
                    <a:bodyPr/>
                    <a:lstStyle/>
                    <a:p>
                      <a:pPr>
                        <a:buNone/>
                      </a:pPr>
                      <a:r>
                        <a:rPr lang="en-US" sz="1200" dirty="0">
                          <a:effectLst/>
                          <a:latin typeface="Arial" panose="020B0604020202020204" pitchFamily="34" charset="0"/>
                          <a:cs typeface="Arial" panose="020B0604020202020204" pitchFamily="34" charset="0"/>
                        </a:rPr>
                        <a:t>S2.1: </a:t>
                      </a:r>
                      <a:r>
                        <a:rPr lang="en-US" sz="1200" dirty="0" err="1">
                          <a:effectLst/>
                          <a:latin typeface="Arial" panose="020B0604020202020204" pitchFamily="34" charset="0"/>
                          <a:cs typeface="Arial" panose="020B0604020202020204" pitchFamily="34" charset="0"/>
                        </a:rPr>
                        <a:t>Erythropoietins</a:t>
                      </a:r>
                      <a:r>
                        <a:rPr lang="en-US" sz="1200" dirty="0">
                          <a:effectLst/>
                          <a:latin typeface="Arial" panose="020B0604020202020204" pitchFamily="34" charset="0"/>
                          <a:cs typeface="Arial" panose="020B0604020202020204" pitchFamily="34" charset="0"/>
                        </a:rPr>
                        <a:t> (EPO) and Agents Affecting Erythropoiesis</a:t>
                      </a:r>
                    </a:p>
                  </a:txBody>
                  <a:tcPr anchor="b"/>
                </a:tc>
                <a:tc>
                  <a:txBody>
                    <a:bodyPr/>
                    <a:lstStyle/>
                    <a:p>
                      <a:pPr>
                        <a:buNone/>
                      </a:pPr>
                      <a:r>
                        <a:rPr lang="en-US" sz="1200" dirty="0">
                          <a:effectLst/>
                          <a:latin typeface="Arial" panose="020B0604020202020204" pitchFamily="34" charset="0"/>
                          <a:cs typeface="Arial" panose="020B0604020202020204" pitchFamily="34" charset="0"/>
                        </a:rPr>
                        <a:t>M1: (Prohibited Method) Manipulation of Blood and Blood Components</a:t>
                      </a:r>
                    </a:p>
                  </a:txBody>
                  <a:tcPr anchor="b"/>
                </a:tc>
                <a:tc>
                  <a:txBody>
                    <a:bodyPr/>
                    <a:lstStyle/>
                    <a:p>
                      <a:pPr>
                        <a:buNone/>
                      </a:pPr>
                      <a:r>
                        <a:rPr lang="en-US" sz="1200" dirty="0">
                          <a:effectLst/>
                          <a:latin typeface="Arial" panose="020B0604020202020204" pitchFamily="34" charset="0"/>
                          <a:cs typeface="Arial" panose="020B0604020202020204" pitchFamily="34" charset="0"/>
                        </a:rPr>
                        <a:t>M3: (Prohibited Method) Gene and Cell Doping</a:t>
                      </a:r>
                    </a:p>
                  </a:txBody>
                  <a:tcPr anchor="b"/>
                </a:tc>
                <a:extLst>
                  <a:ext uri="{0D108BD9-81ED-4DB2-BD59-A6C34878D82A}">
                    <a16:rowId xmlns:a16="http://schemas.microsoft.com/office/drawing/2014/main" val="2974586097"/>
                  </a:ext>
                </a:extLst>
              </a:tr>
              <a:tr h="370840">
                <a:tc>
                  <a:txBody>
                    <a:bodyPr/>
                    <a:lstStyle/>
                    <a:p>
                      <a:r>
                        <a:rPr lang="en-US" sz="1100" i="0" kern="1200" dirty="0">
                          <a:solidFill>
                            <a:schemeClr val="dk1"/>
                          </a:solidFill>
                          <a:effectLst/>
                          <a:latin typeface="Arial" panose="020B0604020202020204" pitchFamily="34" charset="0"/>
                          <a:ea typeface="+mn-ea"/>
                          <a:cs typeface="Arial" panose="020B0604020202020204" pitchFamily="34" charset="0"/>
                        </a:rPr>
                        <a:t>Stimulate the erythropoietic</a:t>
                      </a:r>
                    </a:p>
                    <a:p>
                      <a:r>
                        <a:rPr lang="en-US" sz="1100" i="0" kern="1200" dirty="0">
                          <a:solidFill>
                            <a:schemeClr val="dk1"/>
                          </a:solidFill>
                          <a:effectLst/>
                          <a:latin typeface="Arial" panose="020B0604020202020204" pitchFamily="34" charset="0"/>
                          <a:ea typeface="+mn-ea"/>
                          <a:cs typeface="Arial" panose="020B0604020202020204" pitchFamily="34" charset="0"/>
                        </a:rPr>
                        <a:t>pathway to increase red blood cell production</a:t>
                      </a:r>
                    </a:p>
                  </a:txBody>
                  <a:tcPr/>
                </a:tc>
                <a:tc>
                  <a:txBody>
                    <a:bodyPr/>
                    <a:lstStyle/>
                    <a:p>
                      <a:r>
                        <a:rPr lang="en-US" sz="1100" i="0" kern="1200" dirty="0">
                          <a:solidFill>
                            <a:schemeClr val="dk1"/>
                          </a:solidFill>
                          <a:effectLst/>
                          <a:latin typeface="Arial" panose="020B0604020202020204" pitchFamily="34" charset="0"/>
                          <a:ea typeface="+mn-ea"/>
                          <a:cs typeface="Arial" panose="020B0604020202020204" pitchFamily="34" charset="0"/>
                        </a:rPr>
                        <a:t>Administration or reintroduction of any quantity of autologous, allogenic (homologous) or heterologous blood, or red blood cell products of any origin into the circulatory system</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i="0" kern="1200" dirty="0">
                          <a:solidFill>
                            <a:schemeClr val="dk1"/>
                          </a:solidFill>
                          <a:effectLst/>
                          <a:latin typeface="Arial" panose="020B0604020202020204" pitchFamily="34" charset="0"/>
                          <a:ea typeface="+mn-ea"/>
                          <a:cs typeface="Arial" panose="020B0604020202020204" pitchFamily="34" charset="0"/>
                        </a:rPr>
                        <a:t>Gene manipulation and stem cell modification techniques</a:t>
                      </a:r>
                    </a:p>
                    <a:p>
                      <a:endParaRPr lang="en-US" sz="110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66759573"/>
                  </a:ext>
                </a:extLst>
              </a:tr>
              <a:tr h="370840">
                <a:tc>
                  <a:txBody>
                    <a:bodyPr/>
                    <a:lstStyle/>
                    <a:p>
                      <a:r>
                        <a:rPr lang="en-US" sz="1100" i="0" kern="1200" dirty="0">
                          <a:solidFill>
                            <a:schemeClr val="dk1"/>
                          </a:solidFill>
                          <a:effectLst/>
                          <a:latin typeface="Arial" panose="020B0604020202020204" pitchFamily="34" charset="0"/>
                          <a:ea typeface="+mn-ea"/>
                          <a:cs typeface="Arial" panose="020B0604020202020204" pitchFamily="34" charset="0"/>
                        </a:rPr>
                        <a:t>Erythropoietin receptor agonists</a:t>
                      </a:r>
                    </a:p>
                  </a:txBody>
                  <a:tcPr/>
                </a:tc>
                <a:tc>
                  <a:txBody>
                    <a:bodyPr/>
                    <a:lstStyle/>
                    <a:p>
                      <a:r>
                        <a:rPr lang="en-US" sz="1100" i="0" kern="1200" dirty="0">
                          <a:solidFill>
                            <a:schemeClr val="dk1"/>
                          </a:solidFill>
                          <a:effectLst/>
                          <a:latin typeface="Arial" panose="020B0604020202020204" pitchFamily="34" charset="0"/>
                          <a:ea typeface="+mn-ea"/>
                          <a:cs typeface="Arial" panose="020B0604020202020204" pitchFamily="34" charset="0"/>
                        </a:rPr>
                        <a:t>Artificially enhancing the uptake, transport or delivery of oxygen. Including, but limited to: perfluorochemicals; efaproxiral (RSR13) and modified hemoglobin products, e.g., hemoglobin-based blood substitutes and microencapsulated hemoglobin products</a:t>
                      </a:r>
                    </a:p>
                  </a:txBody>
                  <a:tcPr/>
                </a:tc>
                <a:tc>
                  <a:txBody>
                    <a:bodyPr/>
                    <a:lstStyle/>
                    <a:p>
                      <a:r>
                        <a:rPr lang="en-US" sz="1100" i="0" kern="1200" dirty="0">
                          <a:solidFill>
                            <a:schemeClr val="dk1"/>
                          </a:solidFill>
                          <a:effectLst/>
                          <a:latin typeface="Arial" panose="020B0604020202020204" pitchFamily="34" charset="0"/>
                          <a:ea typeface="+mn-ea"/>
                          <a:cs typeface="Arial" panose="020B0604020202020204" pitchFamily="34" charset="0"/>
                        </a:rPr>
                        <a:t>Specifically, the use of nucleic acids or nucleic acid analogues that may alter genome sequences and/or alter gene expression by any mechanism. This includes but is not limited to gene editing, gene silencing, and gene transfer technologies, as well as the use of normal or genetically modified cells.</a:t>
                      </a:r>
                    </a:p>
                  </a:txBody>
                  <a:tcPr/>
                </a:tc>
                <a:extLst>
                  <a:ext uri="{0D108BD9-81ED-4DB2-BD59-A6C34878D82A}">
                    <a16:rowId xmlns:a16="http://schemas.microsoft.com/office/drawing/2014/main" val="3664545786"/>
                  </a:ext>
                </a:extLst>
              </a:tr>
              <a:tr h="370840">
                <a:tc>
                  <a:txBody>
                    <a:bodyPr/>
                    <a:lstStyle/>
                    <a:p>
                      <a:r>
                        <a:rPr lang="en-US" sz="1100" i="0" kern="1200" dirty="0">
                          <a:solidFill>
                            <a:schemeClr val="dk1"/>
                          </a:solidFill>
                          <a:effectLst/>
                          <a:latin typeface="Arial" panose="020B0604020202020204" pitchFamily="34" charset="0"/>
                          <a:ea typeface="+mn-ea"/>
                          <a:cs typeface="Arial" panose="020B0604020202020204" pitchFamily="34" charset="0"/>
                        </a:rPr>
                        <a:t>Hypoxia-inducible factor (HIF) activating agents</a:t>
                      </a:r>
                    </a:p>
                  </a:txBody>
                  <a:tcPr/>
                </a:tc>
                <a:tc>
                  <a:txBody>
                    <a:bodyPr/>
                    <a:lstStyle/>
                    <a:p>
                      <a:r>
                        <a:rPr lang="en-US" sz="1100" i="0" kern="1200" dirty="0">
                          <a:solidFill>
                            <a:schemeClr val="dk1"/>
                          </a:solidFill>
                          <a:effectLst/>
                          <a:latin typeface="Arial" panose="020B0604020202020204" pitchFamily="34" charset="0"/>
                          <a:ea typeface="+mn-ea"/>
                          <a:cs typeface="Arial" panose="020B0604020202020204" pitchFamily="34" charset="0"/>
                        </a:rPr>
                        <a:t>Any form of intravascular manipulation of the blood or blood components by physical or chemical means</a:t>
                      </a:r>
                    </a:p>
                  </a:txBody>
                  <a:tcPr/>
                </a:tc>
                <a:tc>
                  <a:txBody>
                    <a:bodyPr/>
                    <a:lstStyle/>
                    <a:p>
                      <a:endParaRPr lang="en-US" sz="110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06310265"/>
                  </a:ext>
                </a:extLst>
              </a:tr>
            </a:tbl>
          </a:graphicData>
        </a:graphic>
      </p:graphicFrame>
    </p:spTree>
    <p:extLst>
      <p:ext uri="{BB962C8B-B14F-4D97-AF65-F5344CB8AC3E}">
        <p14:creationId xmlns:p14="http://schemas.microsoft.com/office/powerpoint/2010/main" val="1673432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6CD27-C01C-DC68-4053-D6711B572836}"/>
            </a:ext>
          </a:extLst>
        </p:cNvPr>
        <p:cNvGrpSpPr/>
        <p:nvPr/>
      </p:nvGrpSpPr>
      <p:grpSpPr>
        <a:xfrm>
          <a:off x="0" y="0"/>
          <a:ext cx="0" cy="0"/>
          <a:chOff x="0" y="0"/>
          <a:chExt cx="0" cy="0"/>
        </a:xfrm>
      </p:grpSpPr>
      <p:pic>
        <p:nvPicPr>
          <p:cNvPr id="6" name="Picture 5" descr="A close-up of a network&#10;&#10;AI-generated content may be incorrect.">
            <a:extLst>
              <a:ext uri="{FF2B5EF4-FFF2-40B4-BE49-F238E27FC236}">
                <a16:creationId xmlns:a16="http://schemas.microsoft.com/office/drawing/2014/main" id="{AD151586-E8B3-18CE-722F-8CC9EBA0498C}"/>
              </a:ext>
            </a:extLst>
          </p:cNvPr>
          <p:cNvPicPr>
            <a:picLocks noChangeAspect="1"/>
          </p:cNvPicPr>
          <p:nvPr/>
        </p:nvPicPr>
        <p:blipFill>
          <a:blip r:embed="rId2"/>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06C580DB-A98D-2EA5-F746-5271878EB780}"/>
              </a:ext>
            </a:extLst>
          </p:cNvPr>
          <p:cNvSpPr txBox="1"/>
          <p:nvPr/>
        </p:nvSpPr>
        <p:spPr>
          <a:xfrm>
            <a:off x="396814" y="351602"/>
            <a:ext cx="8285631" cy="414472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Prevalence</a:t>
            </a:r>
          </a:p>
          <a:p>
            <a:endParaRPr lang="en-US" sz="1200" b="1" dirty="0"/>
          </a:p>
          <a:p>
            <a:pPr marL="285750" indent="-285750">
              <a:spcAft>
                <a:spcPts val="1000"/>
              </a:spcAft>
              <a:buFont typeface="Arial" panose="020B0604020202020204" pitchFamily="34" charset="0"/>
              <a:buChar char="•"/>
            </a:pPr>
            <a:r>
              <a:rPr lang="en-US" sz="1250" dirty="0">
                <a:latin typeface="Arial" panose="020B0604020202020204" pitchFamily="34" charset="0"/>
                <a:cs typeface="Arial" panose="020B0604020202020204" pitchFamily="34" charset="0"/>
              </a:rPr>
              <a:t>Anti-doping testing serves as a means of both detection and deterrence. Anti-doping testing consists of both in and out-of-competition testing; therefore, not every athlete is tested at every competition, and only athletes who meet certain performance criteria are part of the anti-doping authorities’ registered testing pool for out-of-competition testing. </a:t>
            </a:r>
          </a:p>
          <a:p>
            <a:pPr marL="285750" indent="-285750">
              <a:spcAft>
                <a:spcPts val="1000"/>
              </a:spcAft>
              <a:buFont typeface="Arial" panose="020B0604020202020204" pitchFamily="34" charset="0"/>
              <a:buChar char="•"/>
            </a:pPr>
            <a:r>
              <a:rPr lang="en-US" sz="1250" dirty="0">
                <a:latin typeface="Arial" panose="020B0604020202020204" pitchFamily="34" charset="0"/>
                <a:cs typeface="Arial" panose="020B0604020202020204" pitchFamily="34" charset="0"/>
              </a:rPr>
              <a:t>Much of our knowledge of blood doping in sport arises from published testimony or athlete data following official sanctions (3, 5, 6).</a:t>
            </a:r>
          </a:p>
          <a:p>
            <a:pPr marL="285750" indent="-285750">
              <a:spcAft>
                <a:spcPts val="1000"/>
              </a:spcAft>
              <a:buFont typeface="Arial" panose="020B0604020202020204" pitchFamily="34" charset="0"/>
              <a:buChar char="•"/>
            </a:pPr>
            <a:r>
              <a:rPr lang="en-US" sz="1250" dirty="0">
                <a:latin typeface="Arial" panose="020B0604020202020204" pitchFamily="34" charset="0"/>
                <a:cs typeface="Arial" panose="020B0604020202020204" pitchFamily="34" charset="0"/>
              </a:rPr>
              <a:t>Data from the international cross-country ski championships suggested that ~50% of medal winners had abnormal hematologic profiles (4), but the true prevalence of doping among athletes competing at the highest level remains virtually unknown. </a:t>
            </a:r>
          </a:p>
          <a:p>
            <a:pPr marL="285750" indent="-285750">
              <a:spcAft>
                <a:spcPts val="1000"/>
              </a:spcAft>
              <a:buFont typeface="Arial" panose="020B0604020202020204" pitchFamily="34" charset="0"/>
              <a:buChar char="•"/>
            </a:pPr>
            <a:r>
              <a:rPr lang="en-US" sz="1250" dirty="0">
                <a:latin typeface="Arial" panose="020B0604020202020204" pitchFamily="34" charset="0"/>
                <a:cs typeface="Arial" panose="020B0604020202020204" pitchFamily="34" charset="0"/>
              </a:rPr>
              <a:t>An anonymous survey completed in competition by World Athletics estimated overall doping prevalence (not blood doping specifically) to be between 39% and 62% (8), whereas the prevalence of blood doping in elite track-and field athletes using hematological passport data was estimated to be 15%–18% between 2011 and 2013 (9).</a:t>
            </a:r>
          </a:p>
          <a:p>
            <a:pPr marL="285750" indent="-285750">
              <a:spcAft>
                <a:spcPts val="1000"/>
              </a:spcAft>
              <a:buFont typeface="Arial" panose="020B0604020202020204" pitchFamily="34" charset="0"/>
              <a:buChar char="•"/>
            </a:pPr>
            <a:r>
              <a:rPr lang="en-US" sz="1250" dirty="0">
                <a:latin typeface="Arial" panose="020B0604020202020204" pitchFamily="34" charset="0"/>
                <a:cs typeface="Arial" panose="020B0604020202020204" pitchFamily="34" charset="0"/>
              </a:rPr>
              <a:t>Recent analysis of erythropoietin receptor agonist detection trends suggests a possible deterrent effect with 43% of positive findings occurring on the first sample collected on the athlete, with positive rates declining as athletes are further tested (10).</a:t>
            </a:r>
          </a:p>
        </p:txBody>
      </p:sp>
    </p:spTree>
    <p:extLst>
      <p:ext uri="{BB962C8B-B14F-4D97-AF65-F5344CB8AC3E}">
        <p14:creationId xmlns:p14="http://schemas.microsoft.com/office/powerpoint/2010/main" val="3387336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black and white background with purple lines and dots&#10;&#10;AI-generated content may be incorrect.">
            <a:extLst>
              <a:ext uri="{FF2B5EF4-FFF2-40B4-BE49-F238E27FC236}">
                <a16:creationId xmlns:a16="http://schemas.microsoft.com/office/drawing/2014/main" id="{FE97543F-11CA-8276-D0F1-CA0A9725363E}"/>
              </a:ext>
            </a:extLst>
          </p:cNvPr>
          <p:cNvPicPr>
            <a:picLocks noChangeAspect="1"/>
          </p:cNvPicPr>
          <p:nvPr/>
        </p:nvPicPr>
        <p:blipFill>
          <a:blip r:embed="rId2"/>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9B29F989-634A-DB1A-178D-C07D9CFC35CC}"/>
              </a:ext>
            </a:extLst>
          </p:cNvPr>
          <p:cNvSpPr txBox="1"/>
          <p:nvPr/>
        </p:nvSpPr>
        <p:spPr>
          <a:xfrm>
            <a:off x="767752" y="267419"/>
            <a:ext cx="2622430"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Physiology</a:t>
            </a:r>
          </a:p>
        </p:txBody>
      </p:sp>
      <p:sp>
        <p:nvSpPr>
          <p:cNvPr id="8" name="TextBox 7">
            <a:extLst>
              <a:ext uri="{FF2B5EF4-FFF2-40B4-BE49-F238E27FC236}">
                <a16:creationId xmlns:a16="http://schemas.microsoft.com/office/drawing/2014/main" id="{4FFC743D-2789-B75A-0777-B46ACA42A1B2}"/>
              </a:ext>
            </a:extLst>
          </p:cNvPr>
          <p:cNvSpPr txBox="1"/>
          <p:nvPr/>
        </p:nvSpPr>
        <p:spPr>
          <a:xfrm>
            <a:off x="3027315" y="3480599"/>
            <a:ext cx="5763394" cy="646331"/>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Figure 2. Summary of erythropoietic system, highlighting areas of action by doping methods or substances (arrows going into pathway) and areas for detection (arrows going away from pathway). </a:t>
            </a:r>
          </a:p>
        </p:txBody>
      </p:sp>
      <p:sp>
        <p:nvSpPr>
          <p:cNvPr id="6" name="TextBox 5">
            <a:extLst>
              <a:ext uri="{FF2B5EF4-FFF2-40B4-BE49-F238E27FC236}">
                <a16:creationId xmlns:a16="http://schemas.microsoft.com/office/drawing/2014/main" id="{4CBE8021-DBBA-B629-BDEE-F105DD5FD402}"/>
              </a:ext>
            </a:extLst>
          </p:cNvPr>
          <p:cNvSpPr txBox="1"/>
          <p:nvPr/>
        </p:nvSpPr>
        <p:spPr>
          <a:xfrm>
            <a:off x="3027314" y="4113570"/>
            <a:ext cx="4447905" cy="438582"/>
          </a:xfrm>
          <a:prstGeom prst="rect">
            <a:avLst/>
          </a:prstGeom>
          <a:noFill/>
        </p:spPr>
        <p:txBody>
          <a:bodyPr wrap="square">
            <a:spAutoFit/>
          </a:bodyPr>
          <a:lstStyle/>
          <a:p>
            <a:r>
              <a:rPr lang="en-US" sz="750" dirty="0">
                <a:latin typeface="Arial" panose="020B0604020202020204" pitchFamily="34" charset="0"/>
                <a:cs typeface="Arial" panose="020B0604020202020204" pitchFamily="34" charset="0"/>
              </a:rPr>
              <a:t>Adapted from: Anemia of chronic kidney disease: Treat it, but not too aggressively. Georges Nakhoul, MD and James F. Simon, MD. Cleveland Clinic Journal of Medicine. August 2016, 83 (8) 613-624; DOI: https://doi.org/10.3949/ccjm.83a.15065</a:t>
            </a:r>
          </a:p>
        </p:txBody>
      </p:sp>
      <p:pic>
        <p:nvPicPr>
          <p:cNvPr id="10" name="Picture 9">
            <a:extLst>
              <a:ext uri="{FF2B5EF4-FFF2-40B4-BE49-F238E27FC236}">
                <a16:creationId xmlns:a16="http://schemas.microsoft.com/office/drawing/2014/main" id="{84FCC59E-1BCD-D189-39F6-E1BF1BAFF7F8}"/>
              </a:ext>
            </a:extLst>
          </p:cNvPr>
          <p:cNvPicPr>
            <a:picLocks noChangeAspect="1"/>
          </p:cNvPicPr>
          <p:nvPr/>
        </p:nvPicPr>
        <p:blipFill>
          <a:blip r:embed="rId3"/>
          <a:srcRect b="3633"/>
          <a:stretch>
            <a:fillRect/>
          </a:stretch>
        </p:blipFill>
        <p:spPr>
          <a:xfrm>
            <a:off x="3772401" y="101670"/>
            <a:ext cx="4601656" cy="3348449"/>
          </a:xfrm>
          <a:prstGeom prst="rect">
            <a:avLst/>
          </a:prstGeom>
        </p:spPr>
      </p:pic>
    </p:spTree>
    <p:extLst>
      <p:ext uri="{BB962C8B-B14F-4D97-AF65-F5344CB8AC3E}">
        <p14:creationId xmlns:p14="http://schemas.microsoft.com/office/powerpoint/2010/main" val="2720847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up of a network&#10;&#10;AI-generated content may be incorrect.">
            <a:extLst>
              <a:ext uri="{FF2B5EF4-FFF2-40B4-BE49-F238E27FC236}">
                <a16:creationId xmlns:a16="http://schemas.microsoft.com/office/drawing/2014/main" id="{51990CD3-1C67-7946-BA3F-6BE74202E29A}"/>
              </a:ext>
            </a:extLst>
          </p:cNvPr>
          <p:cNvPicPr>
            <a:picLocks noChangeAspect="1"/>
          </p:cNvPicPr>
          <p:nvPr/>
        </p:nvPicPr>
        <p:blipFill>
          <a:blip r:embed="rId2"/>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9732F968-DF1E-1474-76F5-221DD9E5586F}"/>
              </a:ext>
            </a:extLst>
          </p:cNvPr>
          <p:cNvSpPr txBox="1"/>
          <p:nvPr/>
        </p:nvSpPr>
        <p:spPr>
          <a:xfrm>
            <a:off x="396815" y="351602"/>
            <a:ext cx="8298612" cy="800219"/>
          </a:xfrm>
          <a:prstGeom prst="rect">
            <a:avLst/>
          </a:prstGeom>
          <a:noFill/>
        </p:spPr>
        <p:txBody>
          <a:bodyPr wrap="square" rtlCol="0">
            <a:spAutoFit/>
          </a:bodyPr>
          <a:lstStyle/>
          <a:p>
            <a:endParaRPr lang="en-US" b="1" dirty="0">
              <a:highlight>
                <a:srgbClr val="FFFF00"/>
              </a:highlight>
              <a:latin typeface="Arial" panose="020B0604020202020204" pitchFamily="34" charset="0"/>
              <a:cs typeface="Arial" panose="020B0604020202020204" pitchFamily="34" charset="0"/>
            </a:endParaRPr>
          </a:p>
          <a:p>
            <a:endParaRPr lang="en-US" dirty="0"/>
          </a:p>
          <a:p>
            <a:endParaRPr lang="en-US" sz="1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9484A33-91E4-9277-CDA6-3367AACAC217}"/>
              </a:ext>
            </a:extLst>
          </p:cNvPr>
          <p:cNvSpPr txBox="1"/>
          <p:nvPr/>
        </p:nvSpPr>
        <p:spPr>
          <a:xfrm>
            <a:off x="396814" y="229682"/>
            <a:ext cx="8427145" cy="423192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Hematological</a:t>
            </a:r>
          </a:p>
          <a:p>
            <a:endParaRPr lang="en-US" sz="1200" b="1" dirty="0">
              <a:highlight>
                <a:srgbClr val="FFFF00"/>
              </a:highlight>
              <a:latin typeface="Arial" panose="020B0604020202020204" pitchFamily="34" charset="0"/>
              <a:cs typeface="Arial" panose="020B0604020202020204" pitchFamily="34" charset="0"/>
            </a:endParaRPr>
          </a:p>
          <a:p>
            <a:pPr marL="285750" indent="-285750">
              <a:spcAft>
                <a:spcPts val="900"/>
              </a:spcAft>
              <a:buFont typeface="Arial" panose="020B0604020202020204" pitchFamily="34" charset="0"/>
              <a:buChar char="•"/>
            </a:pPr>
            <a:r>
              <a:rPr lang="en-US" sz="1250" dirty="0">
                <a:latin typeface="Arial" panose="020B0604020202020204" pitchFamily="34" charset="0"/>
                <a:cs typeface="Arial" panose="020B0604020202020204" pitchFamily="34" charset="0"/>
              </a:rPr>
              <a:t>The primary physiological effect of blood transfusions and recombinant human erythropoietin (</a:t>
            </a:r>
            <a:r>
              <a:rPr lang="en-US" sz="1250" dirty="0" err="1">
                <a:latin typeface="Arial" panose="020B0604020202020204" pitchFamily="34" charset="0"/>
                <a:cs typeface="Arial" panose="020B0604020202020204" pitchFamily="34" charset="0"/>
              </a:rPr>
              <a:t>rhEPO</a:t>
            </a:r>
            <a:r>
              <a:rPr lang="en-US" sz="1250" dirty="0">
                <a:latin typeface="Arial" panose="020B0604020202020204" pitchFamily="34" charset="0"/>
                <a:cs typeface="Arial" panose="020B0604020202020204" pitchFamily="34" charset="0"/>
              </a:rPr>
              <a:t>) administration is an increase in absolute numbers of red cells (</a:t>
            </a:r>
            <a:r>
              <a:rPr lang="en-US" sz="1250" i="1" dirty="0">
                <a:latin typeface="Arial" panose="020B0604020202020204" pitchFamily="34" charset="0"/>
                <a:cs typeface="Arial" panose="020B0604020202020204" pitchFamily="34" charset="0"/>
              </a:rPr>
              <a:t>Figure 2</a:t>
            </a:r>
            <a:r>
              <a:rPr lang="en-US" sz="1250" dirty="0">
                <a:latin typeface="Arial" panose="020B0604020202020204" pitchFamily="34" charset="0"/>
                <a:cs typeface="Arial" panose="020B0604020202020204" pitchFamily="34" charset="0"/>
              </a:rPr>
              <a:t>) and most easily quantified by measuring red blood cell (RBC) or hemoglobin mass (</a:t>
            </a:r>
            <a:r>
              <a:rPr lang="en-US" sz="1250" dirty="0" err="1">
                <a:latin typeface="Arial" panose="020B0604020202020204" pitchFamily="34" charset="0"/>
                <a:cs typeface="Arial" panose="020B0604020202020204" pitchFamily="34" charset="0"/>
              </a:rPr>
              <a:t>Hbmass</a:t>
            </a:r>
            <a:r>
              <a:rPr lang="en-US" sz="1250" dirty="0">
                <a:latin typeface="Arial" panose="020B0604020202020204" pitchFamily="34" charset="0"/>
                <a:cs typeface="Arial" panose="020B0604020202020204" pitchFamily="34" charset="0"/>
              </a:rPr>
              <a:t>). </a:t>
            </a:r>
          </a:p>
          <a:p>
            <a:pPr marL="285750" indent="-285750">
              <a:spcAft>
                <a:spcPts val="900"/>
              </a:spcAft>
              <a:buFont typeface="Arial" panose="020B0604020202020204" pitchFamily="34" charset="0"/>
              <a:buChar char="•"/>
            </a:pPr>
            <a:r>
              <a:rPr lang="en-US" sz="1250" dirty="0">
                <a:latin typeface="Arial" panose="020B0604020202020204" pitchFamily="34" charset="0"/>
                <a:cs typeface="Arial" panose="020B0604020202020204" pitchFamily="34" charset="0"/>
              </a:rPr>
              <a:t>Absolute values of </a:t>
            </a:r>
            <a:r>
              <a:rPr lang="en-US" sz="1250" dirty="0" err="1">
                <a:latin typeface="Arial" panose="020B0604020202020204" pitchFamily="34" charset="0"/>
                <a:cs typeface="Arial" panose="020B0604020202020204" pitchFamily="34" charset="0"/>
              </a:rPr>
              <a:t>Hbmass</a:t>
            </a:r>
            <a:r>
              <a:rPr lang="en-US" sz="1250" dirty="0">
                <a:latin typeface="Arial" panose="020B0604020202020204" pitchFamily="34" charset="0"/>
                <a:cs typeface="Arial" panose="020B0604020202020204" pitchFamily="34" charset="0"/>
              </a:rPr>
              <a:t> are influenced naturally by endurance training, altitude exposure and various disease states (iron deficiency anemia, polycythemia, blood loss).</a:t>
            </a:r>
          </a:p>
          <a:p>
            <a:pPr marL="285750" indent="-285750">
              <a:spcAft>
                <a:spcPts val="600"/>
              </a:spcAft>
              <a:buFont typeface="Arial" panose="020B0604020202020204" pitchFamily="34" charset="0"/>
              <a:buChar char="•"/>
            </a:pPr>
            <a:r>
              <a:rPr lang="en-US" sz="1250" dirty="0">
                <a:latin typeface="Arial" panose="020B0604020202020204" pitchFamily="34" charset="0"/>
                <a:cs typeface="Arial" panose="020B0604020202020204" pitchFamily="34" charset="0"/>
              </a:rPr>
              <a:t>Blood transfusion has clear and immediate effect on </a:t>
            </a:r>
            <a:r>
              <a:rPr lang="en-US" sz="1250" dirty="0" err="1">
                <a:latin typeface="Arial" panose="020B0604020202020204" pitchFamily="34" charset="0"/>
                <a:cs typeface="Arial" panose="020B0604020202020204" pitchFamily="34" charset="0"/>
              </a:rPr>
              <a:t>Hbmass</a:t>
            </a:r>
            <a:r>
              <a:rPr lang="en-US" sz="1250" dirty="0">
                <a:latin typeface="Arial" panose="020B0604020202020204" pitchFamily="34" charset="0"/>
                <a:cs typeface="Arial" panose="020B0604020202020204" pitchFamily="34" charset="0"/>
              </a:rPr>
              <a:t>. </a:t>
            </a:r>
          </a:p>
          <a:p>
            <a:pPr marL="742950" lvl="1" indent="-2857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When blood is withdrawn, plasma volume expands rapidly to maintain total blood volume, while homeostatic recovery of </a:t>
            </a:r>
            <a:r>
              <a:rPr lang="en-US" sz="1200" dirty="0" err="1">
                <a:latin typeface="Arial" panose="020B0604020202020204" pitchFamily="34" charset="0"/>
                <a:cs typeface="Arial" panose="020B0604020202020204" pitchFamily="34" charset="0"/>
              </a:rPr>
              <a:t>Hbmass</a:t>
            </a:r>
            <a:r>
              <a:rPr lang="en-US" sz="1200" dirty="0">
                <a:latin typeface="Arial" panose="020B0604020202020204" pitchFamily="34" charset="0"/>
                <a:cs typeface="Arial" panose="020B0604020202020204" pitchFamily="34" charset="0"/>
              </a:rPr>
              <a:t> takes considerable time.</a:t>
            </a:r>
          </a:p>
          <a:p>
            <a:pPr marL="742950" lvl="1" indent="-285750">
              <a:spcAft>
                <a:spcPts val="10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magnitude of </a:t>
            </a:r>
            <a:r>
              <a:rPr lang="en-US" sz="1200" dirty="0" err="1">
                <a:latin typeface="Arial" panose="020B0604020202020204" pitchFamily="34" charset="0"/>
                <a:cs typeface="Arial" panose="020B0604020202020204" pitchFamily="34" charset="0"/>
              </a:rPr>
              <a:t>Hbmass</a:t>
            </a:r>
            <a:r>
              <a:rPr lang="en-US" sz="1200" dirty="0">
                <a:latin typeface="Arial" panose="020B0604020202020204" pitchFamily="34" charset="0"/>
                <a:cs typeface="Arial" panose="020B0604020202020204" pitchFamily="34" charset="0"/>
              </a:rPr>
              <a:t> change induced from blood infusion depends on the volume of blood infused. One standard blood transfusion of packed RBCs prepared from 1 unit of whole blood contains ~60 g of </a:t>
            </a:r>
            <a:r>
              <a:rPr lang="en-US" sz="1200" dirty="0" err="1">
                <a:latin typeface="Arial" panose="020B0604020202020204" pitchFamily="34" charset="0"/>
                <a:cs typeface="Arial" panose="020B0604020202020204" pitchFamily="34" charset="0"/>
              </a:rPr>
              <a:t>Hbmass</a:t>
            </a:r>
            <a:r>
              <a:rPr lang="en-US" sz="1200" dirty="0">
                <a:latin typeface="Arial" panose="020B0604020202020204" pitchFamily="34" charset="0"/>
                <a:cs typeface="Arial" panose="020B0604020202020204" pitchFamily="34" charset="0"/>
              </a:rPr>
              <a:t> (11), resulting in an increase of 6%–7% in an individual possessing 900 g of </a:t>
            </a:r>
            <a:r>
              <a:rPr lang="en-US" sz="1200" dirty="0" err="1">
                <a:latin typeface="Arial" panose="020B0604020202020204" pitchFamily="34" charset="0"/>
                <a:cs typeface="Arial" panose="020B0604020202020204" pitchFamily="34" charset="0"/>
              </a:rPr>
              <a:t>Hbmass</a:t>
            </a:r>
            <a:r>
              <a:rPr lang="en-US" sz="1200" dirty="0">
                <a:latin typeface="Arial" panose="020B0604020202020204" pitchFamily="34" charset="0"/>
                <a:cs typeface="Arial" panose="020B0604020202020204" pitchFamily="34" charset="0"/>
              </a:rPr>
              <a:t>.</a:t>
            </a:r>
          </a:p>
          <a:p>
            <a:pPr marL="285750" indent="-285750">
              <a:spcAft>
                <a:spcPts val="600"/>
              </a:spcAft>
              <a:buFont typeface="Arial" panose="020B0604020202020204" pitchFamily="34" charset="0"/>
              <a:buChar char="•"/>
            </a:pPr>
            <a:r>
              <a:rPr lang="en-US" sz="1250" dirty="0">
                <a:latin typeface="Arial" panose="020B0604020202020204" pitchFamily="34" charset="0"/>
                <a:cs typeface="Arial" panose="020B0604020202020204" pitchFamily="34" charset="0"/>
              </a:rPr>
              <a:t>Erythropoietin (EPO) or erythropoiesis-stimulating agent administration also serves to increase </a:t>
            </a:r>
            <a:r>
              <a:rPr lang="en-US" sz="1250" dirty="0" err="1">
                <a:latin typeface="Arial" panose="020B0604020202020204" pitchFamily="34" charset="0"/>
                <a:cs typeface="Arial" panose="020B0604020202020204" pitchFamily="34" charset="0"/>
              </a:rPr>
              <a:t>Hbmass</a:t>
            </a:r>
            <a:r>
              <a:rPr lang="en-US" sz="1250" dirty="0">
                <a:latin typeface="Arial" panose="020B0604020202020204" pitchFamily="34" charset="0"/>
                <a:cs typeface="Arial" panose="020B0604020202020204" pitchFamily="34" charset="0"/>
              </a:rPr>
              <a:t> via accelerating erythropoiesis. </a:t>
            </a:r>
          </a:p>
          <a:p>
            <a:pPr marL="742950" lvl="1" indent="-2857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time course of the increase is more prolonged vs. infusions and closely related to the dosing regimen, as is the magnitude of the </a:t>
            </a:r>
            <a:r>
              <a:rPr lang="en-US" sz="1200" dirty="0" err="1">
                <a:latin typeface="Arial" panose="020B0604020202020204" pitchFamily="34" charset="0"/>
                <a:cs typeface="Arial" panose="020B0604020202020204" pitchFamily="34" charset="0"/>
              </a:rPr>
              <a:t>Hbmass</a:t>
            </a:r>
            <a:r>
              <a:rPr lang="en-US" sz="1200" dirty="0">
                <a:latin typeface="Arial" panose="020B0604020202020204" pitchFamily="34" charset="0"/>
                <a:cs typeface="Arial" panose="020B0604020202020204" pitchFamily="34" charset="0"/>
              </a:rPr>
              <a:t> response. For example, 4 </a:t>
            </a:r>
            <a:r>
              <a:rPr lang="en-US" sz="1200" dirty="0" err="1">
                <a:latin typeface="Arial" panose="020B0604020202020204" pitchFamily="34" charset="0"/>
                <a:cs typeface="Arial" panose="020B0604020202020204" pitchFamily="34" charset="0"/>
              </a:rPr>
              <a:t>wk</a:t>
            </a:r>
            <a:r>
              <a:rPr lang="en-US" sz="1200" dirty="0">
                <a:latin typeface="Arial" panose="020B0604020202020204" pitchFamily="34" charset="0"/>
                <a:cs typeface="Arial" panose="020B0604020202020204" pitchFamily="34" charset="0"/>
              </a:rPr>
              <a:t> of weekly EPO injections is reported to increase </a:t>
            </a:r>
            <a:r>
              <a:rPr lang="en-US" sz="1200" dirty="0" err="1">
                <a:latin typeface="Arial" panose="020B0604020202020204" pitchFamily="34" charset="0"/>
                <a:cs typeface="Arial" panose="020B0604020202020204" pitchFamily="34" charset="0"/>
              </a:rPr>
              <a:t>Hbmass</a:t>
            </a:r>
            <a:r>
              <a:rPr lang="en-US" sz="1200" dirty="0">
                <a:latin typeface="Arial" panose="020B0604020202020204" pitchFamily="34" charset="0"/>
                <a:cs typeface="Arial" panose="020B0604020202020204" pitchFamily="34" charset="0"/>
              </a:rPr>
              <a:t> by 92 g (9.6%) (13).</a:t>
            </a:r>
          </a:p>
        </p:txBody>
      </p:sp>
    </p:spTree>
    <p:extLst>
      <p:ext uri="{BB962C8B-B14F-4D97-AF65-F5344CB8AC3E}">
        <p14:creationId xmlns:p14="http://schemas.microsoft.com/office/powerpoint/2010/main" val="1487968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up of a network&#10;&#10;AI-generated content may be incorrect.">
            <a:extLst>
              <a:ext uri="{FF2B5EF4-FFF2-40B4-BE49-F238E27FC236}">
                <a16:creationId xmlns:a16="http://schemas.microsoft.com/office/drawing/2014/main" id="{1C02819D-097F-6309-86AE-0F5E00DA5141}"/>
              </a:ext>
            </a:extLst>
          </p:cNvPr>
          <p:cNvPicPr>
            <a:picLocks noChangeAspect="1"/>
          </p:cNvPicPr>
          <p:nvPr/>
        </p:nvPicPr>
        <p:blipFill>
          <a:blip r:embed="rId2"/>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AACBE097-0423-E125-9994-89B26399D138}"/>
              </a:ext>
            </a:extLst>
          </p:cNvPr>
          <p:cNvSpPr txBox="1"/>
          <p:nvPr/>
        </p:nvSpPr>
        <p:spPr>
          <a:xfrm>
            <a:off x="244765" y="304800"/>
            <a:ext cx="8298612" cy="400366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Performance</a:t>
            </a:r>
          </a:p>
          <a:p>
            <a:endParaRPr lang="en-US" sz="1200" b="1" dirty="0">
              <a:highlight>
                <a:srgbClr val="FFFF00"/>
              </a:highlight>
              <a:latin typeface="Arial" panose="020B0604020202020204" pitchFamily="34" charset="0"/>
              <a:cs typeface="Arial" panose="020B0604020202020204" pitchFamily="34" charset="0"/>
            </a:endParaRPr>
          </a:p>
          <a:p>
            <a:pPr marL="285750" indent="-285750">
              <a:spcAft>
                <a:spcPts val="1100"/>
              </a:spcAft>
              <a:buFont typeface="Arial" panose="020B0604020202020204" pitchFamily="34" charset="0"/>
              <a:buChar char="•"/>
            </a:pPr>
            <a:r>
              <a:rPr lang="en-US" sz="1250" dirty="0">
                <a:latin typeface="Arial" panose="020B0604020202020204" pitchFamily="34" charset="0"/>
                <a:cs typeface="Arial" panose="020B0604020202020204" pitchFamily="34" charset="0"/>
              </a:rPr>
              <a:t>Maximal endurance performance is primarily determined by oxygen delivery to, and use by, working muscles (i.e., the Fick principle).</a:t>
            </a:r>
          </a:p>
          <a:p>
            <a:pPr marL="285750" indent="-285750">
              <a:spcAft>
                <a:spcPts val="1100"/>
              </a:spcAft>
              <a:buFont typeface="Arial" panose="020B0604020202020204" pitchFamily="34" charset="0"/>
              <a:buChar char="•"/>
            </a:pPr>
            <a:r>
              <a:rPr lang="en-US" sz="1250" dirty="0">
                <a:latin typeface="Arial" panose="020B0604020202020204" pitchFamily="34" charset="0"/>
                <a:cs typeface="Arial" panose="020B0604020202020204" pitchFamily="34" charset="0"/>
              </a:rPr>
              <a:t>Therefore, alterations to hemoglobin mass (</a:t>
            </a:r>
            <a:r>
              <a:rPr lang="en-US" sz="1250" dirty="0" err="1">
                <a:latin typeface="Arial" panose="020B0604020202020204" pitchFamily="34" charset="0"/>
                <a:cs typeface="Arial" panose="020B0604020202020204" pitchFamily="34" charset="0"/>
              </a:rPr>
              <a:t>Hbmass</a:t>
            </a:r>
            <a:r>
              <a:rPr lang="en-US" sz="1250" dirty="0">
                <a:latin typeface="Arial" panose="020B0604020202020204" pitchFamily="34" charset="0"/>
                <a:cs typeface="Arial" panose="020B0604020202020204" pitchFamily="34" charset="0"/>
              </a:rPr>
              <a:t>) have the potential to significantly alter maximal aerobic capacity (VO</a:t>
            </a:r>
            <a:r>
              <a:rPr lang="en-US" sz="1250" baseline="-25000" dirty="0">
                <a:latin typeface="Arial" panose="020B0604020202020204" pitchFamily="34" charset="0"/>
                <a:cs typeface="Arial" panose="020B0604020202020204" pitchFamily="34" charset="0"/>
              </a:rPr>
              <a:t>2max</a:t>
            </a:r>
            <a:r>
              <a:rPr lang="en-US" sz="1250" dirty="0">
                <a:latin typeface="Arial" panose="020B0604020202020204" pitchFamily="34" charset="0"/>
                <a:cs typeface="Arial" panose="020B0604020202020204" pitchFamily="34" charset="0"/>
              </a:rPr>
              <a:t>) by increasing arterial oxygen content. </a:t>
            </a:r>
          </a:p>
          <a:p>
            <a:pPr marL="285750" indent="-285750">
              <a:spcAft>
                <a:spcPts val="1100"/>
              </a:spcAft>
              <a:buFont typeface="Arial" panose="020B0604020202020204" pitchFamily="34" charset="0"/>
              <a:buChar char="•"/>
            </a:pPr>
            <a:r>
              <a:rPr lang="en-US" sz="1250" dirty="0">
                <a:latin typeface="Arial" panose="020B0604020202020204" pitchFamily="34" charset="0"/>
                <a:cs typeface="Arial" panose="020B0604020202020204" pitchFamily="34" charset="0"/>
              </a:rPr>
              <a:t>A strong relationship exists between hemoglobin levels </a:t>
            </a:r>
            <a:r>
              <a:rPr lang="en-US" sz="1250">
                <a:latin typeface="Arial" panose="020B0604020202020204" pitchFamily="34" charset="0"/>
                <a:cs typeface="Arial" panose="020B0604020202020204" pitchFamily="34" charset="0"/>
              </a:rPr>
              <a:t>and VO</a:t>
            </a:r>
            <a:r>
              <a:rPr lang="en-US" sz="1250" baseline="-25000">
                <a:latin typeface="Arial" panose="020B0604020202020204" pitchFamily="34" charset="0"/>
                <a:cs typeface="Arial" panose="020B0604020202020204" pitchFamily="34" charset="0"/>
              </a:rPr>
              <a:t>2max</a:t>
            </a:r>
            <a:r>
              <a:rPr lang="en-US" sz="1250" dirty="0">
                <a:latin typeface="Arial" panose="020B0604020202020204" pitchFamily="34" charset="0"/>
                <a:cs typeface="Arial" panose="020B0604020202020204" pitchFamily="34" charset="0"/>
              </a:rPr>
              <a:t>, with a change in absolute </a:t>
            </a:r>
            <a:r>
              <a:rPr lang="en-US" sz="1250" dirty="0" err="1">
                <a:latin typeface="Arial" panose="020B0604020202020204" pitchFamily="34" charset="0"/>
                <a:cs typeface="Arial" panose="020B0604020202020204" pitchFamily="34" charset="0"/>
              </a:rPr>
              <a:t>Hbmass</a:t>
            </a:r>
            <a:r>
              <a:rPr lang="en-US" sz="1250" dirty="0">
                <a:latin typeface="Arial" panose="020B0604020202020204" pitchFamily="34" charset="0"/>
                <a:cs typeface="Arial" panose="020B0604020202020204" pitchFamily="34" charset="0"/>
              </a:rPr>
              <a:t> of 1g associated with a change in absolute VO</a:t>
            </a:r>
            <a:r>
              <a:rPr lang="en-US" sz="1250" baseline="-25000" dirty="0">
                <a:latin typeface="Arial" panose="020B0604020202020204" pitchFamily="34" charset="0"/>
                <a:cs typeface="Arial" panose="020B0604020202020204" pitchFamily="34" charset="0"/>
              </a:rPr>
              <a:t>2max</a:t>
            </a:r>
            <a:r>
              <a:rPr lang="en-US" sz="1250" dirty="0">
                <a:latin typeface="Arial" panose="020B0604020202020204" pitchFamily="34" charset="0"/>
                <a:cs typeface="Arial" panose="020B0604020202020204" pitchFamily="34" charset="0"/>
              </a:rPr>
              <a:t> of ~4 mL·min</a:t>
            </a:r>
            <a:r>
              <a:rPr lang="en-US" sz="1250" baseline="30000" dirty="0">
                <a:latin typeface="Arial" panose="020B0604020202020204" pitchFamily="34" charset="0"/>
                <a:cs typeface="Arial" panose="020B0604020202020204" pitchFamily="34" charset="0"/>
              </a:rPr>
              <a:t>−1</a:t>
            </a:r>
            <a:r>
              <a:rPr lang="en-US" sz="1250" dirty="0">
                <a:latin typeface="Arial" panose="020B0604020202020204" pitchFamily="34" charset="0"/>
                <a:cs typeface="Arial" panose="020B0604020202020204" pitchFamily="34" charset="0"/>
              </a:rPr>
              <a:t> (12, 14) and similarly a 1 g·dL</a:t>
            </a:r>
            <a:r>
              <a:rPr lang="en-US" sz="1250" baseline="30000" dirty="0">
                <a:latin typeface="Arial" panose="020B0604020202020204" pitchFamily="34" charset="0"/>
                <a:cs typeface="Arial" panose="020B0604020202020204" pitchFamily="34" charset="0"/>
              </a:rPr>
              <a:t>−1</a:t>
            </a:r>
            <a:r>
              <a:rPr lang="en-US" sz="1250" dirty="0">
                <a:latin typeface="Arial" panose="020B0604020202020204" pitchFamily="34" charset="0"/>
                <a:cs typeface="Arial" panose="020B0604020202020204" pitchFamily="34" charset="0"/>
              </a:rPr>
              <a:t> change in hemoglobin concentration corresponding to a 5% change in absolute VO</a:t>
            </a:r>
            <a:r>
              <a:rPr lang="en-US" sz="1250" baseline="-25000" dirty="0">
                <a:latin typeface="Arial" panose="020B0604020202020204" pitchFamily="34" charset="0"/>
                <a:cs typeface="Arial" panose="020B0604020202020204" pitchFamily="34" charset="0"/>
              </a:rPr>
              <a:t>2max</a:t>
            </a:r>
            <a:r>
              <a:rPr lang="en-US" sz="1250" dirty="0">
                <a:latin typeface="Arial" panose="020B0604020202020204" pitchFamily="34" charset="0"/>
                <a:cs typeface="Arial" panose="020B0604020202020204" pitchFamily="34" charset="0"/>
              </a:rPr>
              <a:t> (15).</a:t>
            </a:r>
          </a:p>
          <a:p>
            <a:pPr marL="285750" indent="-285750">
              <a:spcAft>
                <a:spcPts val="1100"/>
              </a:spcAft>
              <a:buFont typeface="Arial" panose="020B0604020202020204" pitchFamily="34" charset="0"/>
              <a:buChar char="•"/>
            </a:pPr>
            <a:r>
              <a:rPr lang="en-US" sz="1250" dirty="0">
                <a:latin typeface="Arial" panose="020B0604020202020204" pitchFamily="34" charset="0"/>
                <a:cs typeface="Arial" panose="020B0604020202020204" pitchFamily="34" charset="0"/>
              </a:rPr>
              <a:t>Marked effects of athletic performance (i.e., the ability to complete a defined task or effort to a higher standard) have also been demonstrated in research settings following blood doping techniques (17, 18), particularly those assessing endurance performance where the ability to sustain a high percentage of VO</a:t>
            </a:r>
            <a:r>
              <a:rPr lang="en-US" sz="1250" baseline="-25000" dirty="0">
                <a:latin typeface="Arial" panose="020B0604020202020204" pitchFamily="34" charset="0"/>
                <a:cs typeface="Arial" panose="020B0604020202020204" pitchFamily="34" charset="0"/>
              </a:rPr>
              <a:t>2max</a:t>
            </a:r>
            <a:r>
              <a:rPr lang="en-US" sz="1250" dirty="0">
                <a:latin typeface="Arial" panose="020B0604020202020204" pitchFamily="34" charset="0"/>
                <a:cs typeface="Arial" panose="020B0604020202020204" pitchFamily="34" charset="0"/>
              </a:rPr>
              <a:t> is critical to success (19).</a:t>
            </a:r>
          </a:p>
          <a:p>
            <a:pPr marL="285750" indent="-285750">
              <a:spcAft>
                <a:spcPts val="1100"/>
              </a:spcAft>
              <a:buFont typeface="Arial" panose="020B0604020202020204" pitchFamily="34" charset="0"/>
              <a:buChar char="•"/>
            </a:pPr>
            <a:r>
              <a:rPr lang="en-US" sz="1250" dirty="0">
                <a:latin typeface="Arial" panose="020B0604020202020204" pitchFamily="34" charset="0"/>
                <a:cs typeface="Arial" panose="020B0604020202020204" pitchFamily="34" charset="0"/>
              </a:rPr>
              <a:t>Indeed, it is not only competition performance that can benefit from blood doping, but also the training effect following doping, which can be augmented. For example, Buick et al. (16) showed maintenance of augmented VO</a:t>
            </a:r>
            <a:r>
              <a:rPr lang="en-US" sz="1250" baseline="-25000" dirty="0">
                <a:latin typeface="Arial" panose="020B0604020202020204" pitchFamily="34" charset="0"/>
                <a:cs typeface="Arial" panose="020B0604020202020204" pitchFamily="34" charset="0"/>
              </a:rPr>
              <a:t>2max</a:t>
            </a:r>
            <a:r>
              <a:rPr lang="en-US" sz="1250" dirty="0">
                <a:latin typeface="Arial" panose="020B0604020202020204" pitchFamily="34" charset="0"/>
                <a:cs typeface="Arial" panose="020B0604020202020204" pitchFamily="34" charset="0"/>
              </a:rPr>
              <a:t> long past the life cycle of the infused red blood cells—likely due to the better training that the athletes were able to do in the blood-doped state.</a:t>
            </a:r>
          </a:p>
        </p:txBody>
      </p:sp>
    </p:spTree>
    <p:extLst>
      <p:ext uri="{BB962C8B-B14F-4D97-AF65-F5344CB8AC3E}">
        <p14:creationId xmlns:p14="http://schemas.microsoft.com/office/powerpoint/2010/main" val="3267077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25658-1989-6003-01C5-60726C18E3E7}"/>
            </a:ext>
          </a:extLst>
        </p:cNvPr>
        <p:cNvGrpSpPr/>
        <p:nvPr/>
      </p:nvGrpSpPr>
      <p:grpSpPr>
        <a:xfrm>
          <a:off x="0" y="0"/>
          <a:ext cx="0" cy="0"/>
          <a:chOff x="0" y="0"/>
          <a:chExt cx="0" cy="0"/>
        </a:xfrm>
      </p:grpSpPr>
      <p:pic>
        <p:nvPicPr>
          <p:cNvPr id="4" name="Picture 3" descr="A close-up of a network&#10;&#10;AI-generated content may be incorrect.">
            <a:extLst>
              <a:ext uri="{FF2B5EF4-FFF2-40B4-BE49-F238E27FC236}">
                <a16:creationId xmlns:a16="http://schemas.microsoft.com/office/drawing/2014/main" id="{24CFBC13-24D8-5B61-95BA-7F5588C2A00C}"/>
              </a:ext>
            </a:extLst>
          </p:cNvPr>
          <p:cNvPicPr>
            <a:picLocks noChangeAspect="1"/>
          </p:cNvPicPr>
          <p:nvPr/>
        </p:nvPicPr>
        <p:blipFill>
          <a:blip r:embed="rId2"/>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2A9E6C96-9E65-CA95-C6A3-AB44FF33C7AA}"/>
              </a:ext>
            </a:extLst>
          </p:cNvPr>
          <p:cNvSpPr txBox="1"/>
          <p:nvPr/>
        </p:nvSpPr>
        <p:spPr>
          <a:xfrm>
            <a:off x="396815" y="351602"/>
            <a:ext cx="8302686" cy="419602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Altitude</a:t>
            </a:r>
          </a:p>
          <a:p>
            <a:endParaRPr lang="en-US" sz="1200" b="1" dirty="0">
              <a:highlight>
                <a:srgbClr val="FFFF00"/>
              </a:highlight>
              <a:latin typeface="Arial" panose="020B0604020202020204" pitchFamily="34" charset="0"/>
              <a:cs typeface="Arial" panose="020B0604020202020204" pitchFamily="34" charset="0"/>
            </a:endParaRPr>
          </a:p>
          <a:p>
            <a:pPr marL="285750" indent="-285750">
              <a:spcAft>
                <a:spcPts val="1100"/>
              </a:spcAft>
              <a:buFont typeface="Arial" panose="020B0604020202020204" pitchFamily="34" charset="0"/>
              <a:buChar char="•"/>
            </a:pPr>
            <a:r>
              <a:rPr lang="en-US" sz="1200" dirty="0">
                <a:latin typeface="Arial" panose="020B0604020202020204" pitchFamily="34" charset="0"/>
                <a:cs typeface="Arial" panose="020B0604020202020204" pitchFamily="34" charset="0"/>
              </a:rPr>
              <a:t>When considering the physiological and performance effects of blood doping, it is important to acknowledge that accelerated erythropoiesis can also be stimulated by endogenous production of erythropoietin (EPO) in response to hypoxia (20).</a:t>
            </a:r>
          </a:p>
          <a:p>
            <a:pPr marL="285750" indent="-285750">
              <a:spcAft>
                <a:spcPts val="1100"/>
              </a:spcAft>
              <a:buFont typeface="Arial" panose="020B0604020202020204" pitchFamily="34" charset="0"/>
              <a:buChar char="•"/>
            </a:pPr>
            <a:r>
              <a:rPr lang="en-US" sz="1200" dirty="0">
                <a:latin typeface="Arial" panose="020B0604020202020204" pitchFamily="34" charset="0"/>
                <a:cs typeface="Arial" panose="020B0604020202020204" pitchFamily="34" charset="0"/>
              </a:rPr>
              <a:t>Adaptation to altitude has often been dubbed a “natural form of blood doping,” and altitude training routinely features in the training programs of many elite endurance athletes. </a:t>
            </a:r>
          </a:p>
          <a:p>
            <a:pPr marL="285750" indent="-285750">
              <a:spcAft>
                <a:spcPts val="1100"/>
              </a:spcAft>
              <a:buFont typeface="Arial" panose="020B0604020202020204" pitchFamily="34" charset="0"/>
              <a:buChar char="•"/>
            </a:pPr>
            <a:r>
              <a:rPr lang="en-US" sz="1200" dirty="0">
                <a:latin typeface="Arial" panose="020B0604020202020204" pitchFamily="34" charset="0"/>
                <a:cs typeface="Arial" panose="020B0604020202020204" pitchFamily="34" charset="0"/>
              </a:rPr>
              <a:t>Yet, for a given hypoxic dose, both the EPO response and overall adaptive response to altitude appear highly variable between individuals (23, 24). Indeed, increases in </a:t>
            </a:r>
            <a:r>
              <a:rPr lang="en-US" sz="1200" dirty="0" err="1">
                <a:latin typeface="Arial" panose="020B0604020202020204" pitchFamily="34" charset="0"/>
                <a:cs typeface="Arial" panose="020B0604020202020204" pitchFamily="34" charset="0"/>
              </a:rPr>
              <a:t>Hbmass</a:t>
            </a:r>
            <a:r>
              <a:rPr lang="en-US" sz="1200" dirty="0">
                <a:latin typeface="Arial" panose="020B0604020202020204" pitchFamily="34" charset="0"/>
                <a:cs typeface="Arial" panose="020B0604020202020204" pitchFamily="34" charset="0"/>
              </a:rPr>
              <a:t>, maximal aerobic capacity, and performance are by no means guaranteed following altitude exposure and appear to be influenced by other factors that may modulate an individual’s ability to adapt to altitude (25).</a:t>
            </a:r>
          </a:p>
          <a:p>
            <a:pPr marL="285750" indent="-285750">
              <a:spcAft>
                <a:spcPts val="1100"/>
              </a:spcAft>
              <a:buFont typeface="Arial" panose="020B0604020202020204" pitchFamily="34" charset="0"/>
              <a:buChar char="•"/>
            </a:pPr>
            <a:r>
              <a:rPr lang="en-US" sz="1200" dirty="0">
                <a:latin typeface="Arial" panose="020B0604020202020204" pitchFamily="34" charset="0"/>
                <a:cs typeface="Arial" panose="020B0604020202020204" pitchFamily="34" charset="0"/>
              </a:rPr>
              <a:t>In contrast, the resultant magnitude of change in </a:t>
            </a:r>
            <a:r>
              <a:rPr lang="en-US" sz="1200" dirty="0" err="1">
                <a:latin typeface="Arial" panose="020B0604020202020204" pitchFamily="34" charset="0"/>
                <a:cs typeface="Arial" panose="020B0604020202020204" pitchFamily="34" charset="0"/>
              </a:rPr>
              <a:t>Hbmass</a:t>
            </a:r>
            <a:r>
              <a:rPr lang="en-US" sz="1200" dirty="0">
                <a:latin typeface="Arial" panose="020B0604020202020204" pitchFamily="34" charset="0"/>
                <a:cs typeface="Arial" panose="020B0604020202020204" pitchFamily="34" charset="0"/>
              </a:rPr>
              <a:t> following blood doping and EPO administration has potential to be almost double that which can be expected via the altitude-induced EPO pathway at altitudes typically used by elite athletes.</a:t>
            </a:r>
          </a:p>
          <a:p>
            <a:pPr marL="285750" indent="-285750">
              <a:spcAft>
                <a:spcPts val="1100"/>
              </a:spcAft>
              <a:buFont typeface="Arial" panose="020B0604020202020204" pitchFamily="34" charset="0"/>
              <a:buChar char="•"/>
            </a:pPr>
            <a:r>
              <a:rPr lang="en-US" sz="1200" dirty="0">
                <a:latin typeface="Arial" panose="020B0604020202020204" pitchFamily="34" charset="0"/>
                <a:cs typeface="Arial" panose="020B0604020202020204" pitchFamily="34" charset="0"/>
              </a:rPr>
              <a:t>For example, the infusion of 1–2 bags of blood (500 mL each) for doping purposes will increase hemoglobin by about 1–2 g·dL</a:t>
            </a:r>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 and hematocrit by 3%–6% (1). A typical course of erythropoiesis-stimulating agent may lead to similar changes (2). By contrast, altitude-induced changes are far more subtle and related to the overall hypoxic dose (21, 22).</a:t>
            </a:r>
          </a:p>
        </p:txBody>
      </p:sp>
    </p:spTree>
    <p:extLst>
      <p:ext uri="{BB962C8B-B14F-4D97-AF65-F5344CB8AC3E}">
        <p14:creationId xmlns:p14="http://schemas.microsoft.com/office/powerpoint/2010/main" val="3458986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B1301F1ACEA141A56308B99C3079C4" ma:contentTypeVersion="18" ma:contentTypeDescription="Create a new document." ma:contentTypeScope="" ma:versionID="53fed995692081f4ddd30b4ab1ff0e10">
  <xsd:schema xmlns:xsd="http://www.w3.org/2001/XMLSchema" xmlns:xs="http://www.w3.org/2001/XMLSchema" xmlns:p="http://schemas.microsoft.com/office/2006/metadata/properties" xmlns:ns2="62d32067-fa9c-4ff2-be3d-0ea9608f8f66" xmlns:ns3="62467eb7-e50d-4da0-ac01-b8e33138a579" targetNamespace="http://schemas.microsoft.com/office/2006/metadata/properties" ma:root="true" ma:fieldsID="6c82fa5ade4076e85af910ba2c2015dc" ns2:_="" ns3:_="">
    <xsd:import namespace="62d32067-fa9c-4ff2-be3d-0ea9608f8f66"/>
    <xsd:import namespace="62467eb7-e50d-4da0-ac01-b8e33138a5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d32067-fa9c-4ff2-be3d-0ea9608f8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71b9062-ed08-46db-9a8f-f06b1d1700c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2467eb7-e50d-4da0-ac01-b8e33138a57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f821dad-9acf-4a6f-9120-7ccadc2361a6}" ma:internalName="TaxCatchAll" ma:showField="CatchAllData" ma:web="62467eb7-e50d-4da0-ac01-b8e33138a5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2d32067-fa9c-4ff2-be3d-0ea9608f8f66">
      <Terms xmlns="http://schemas.microsoft.com/office/infopath/2007/PartnerControls"/>
    </lcf76f155ced4ddcb4097134ff3c332f>
    <TaxCatchAll xmlns="62467eb7-e50d-4da0-ac01-b8e33138a579" xsi:nil="true"/>
    <SharedWithUsers xmlns="62467eb7-e50d-4da0-ac01-b8e33138a579">
      <UserInfo>
        <DisplayName>David Brewer</DisplayName>
        <AccountId>12</AccountId>
        <AccountType/>
      </UserInfo>
      <UserInfo>
        <DisplayName>Caitlin Kinser</DisplayName>
        <AccountId>20</AccountId>
        <AccountType/>
      </UserInfo>
      <UserInfo>
        <DisplayName>Chris Myers</DisplayName>
        <AccountId>18</AccountId>
        <AccountType/>
      </UserInfo>
      <UserInfo>
        <DisplayName>Danielle Apostolidis</DisplayName>
        <AccountId>27</AccountId>
        <AccountType/>
      </UserInfo>
      <UserInfo>
        <DisplayName>Beth Reed</DisplayName>
        <AccountId>57</AccountId>
        <AccountType/>
      </UserInfo>
      <UserInfo>
        <DisplayName>Abbie Ryan</DisplayName>
        <AccountId>84</AccountId>
        <AccountType/>
      </UserInfo>
    </SharedWithUsers>
  </documentManagement>
</p:properties>
</file>

<file path=customXml/itemProps1.xml><?xml version="1.0" encoding="utf-8"?>
<ds:datastoreItem xmlns:ds="http://schemas.openxmlformats.org/officeDocument/2006/customXml" ds:itemID="{BC4437F1-A7F8-40DA-8ADB-9312AD7117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d32067-fa9c-4ff2-be3d-0ea9608f8f66"/>
    <ds:schemaRef ds:uri="62467eb7-e50d-4da0-ac01-b8e33138a5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54D6E1-3385-4CDE-9FBE-241AD1D23472}">
  <ds:schemaRefs>
    <ds:schemaRef ds:uri="http://schemas.microsoft.com/sharepoint/v3/contenttype/forms"/>
  </ds:schemaRefs>
</ds:datastoreItem>
</file>

<file path=customXml/itemProps3.xml><?xml version="1.0" encoding="utf-8"?>
<ds:datastoreItem xmlns:ds="http://schemas.openxmlformats.org/officeDocument/2006/customXml" ds:itemID="{01074640-0388-419F-91C2-FEBBDB6DBFE5}">
  <ds:schemaRefs>
    <ds:schemaRef ds:uri="http://schemas.microsoft.com/office/2006/metadata/properties"/>
    <ds:schemaRef ds:uri="http://schemas.openxmlformats.org/package/2006/metadata/core-properties"/>
    <ds:schemaRef ds:uri="http://purl.org/dc/terms/"/>
    <ds:schemaRef ds:uri="http://purl.org/dc/elements/1.1/"/>
    <ds:schemaRef ds:uri="http://schemas.microsoft.com/office/infopath/2007/PartnerControls"/>
    <ds:schemaRef ds:uri="http://schemas.microsoft.com/office/2006/documentManagement/types"/>
    <ds:schemaRef ds:uri="62467eb7-e50d-4da0-ac01-b8e33138a579"/>
    <ds:schemaRef ds:uri="62d32067-fa9c-4ff2-be3d-0ea9608f8f6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850</TotalTime>
  <Words>3316</Words>
  <Application>Microsoft Office PowerPoint</Application>
  <PresentationFormat>On-screen Show (16:9)</PresentationFormat>
  <Paragraphs>166</Paragraphs>
  <Slides>16</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Aptos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David Brewer</dc:creator>
  <cp:lastModifiedBy>Laura Young</cp:lastModifiedBy>
  <cp:revision>74</cp:revision>
  <dcterms:created xsi:type="dcterms:W3CDTF">2022-05-23T18:53:53Z</dcterms:created>
  <dcterms:modified xsi:type="dcterms:W3CDTF">2025-11-12T04:55:41Z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0x0101008FB1301F1ACEA141A56308B99C3079C4</vt:lpwstr>
  </property>
  <property fmtid="{D5CDD505-2E9C-101B-9397-08002B2CF9AE}" pid="3" name="MediaServiceImageTags">
    <vt:lpwstr/>
  </property>
</Properties>
</file>