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sldIdLst>
    <p:sldId id="257" r:id="rId5"/>
    <p:sldId id="258" r:id="rId6"/>
    <p:sldId id="260" r:id="rId7"/>
    <p:sldId id="269" r:id="rId8"/>
    <p:sldId id="261" r:id="rId9"/>
    <p:sldId id="262" r:id="rId10"/>
    <p:sldId id="282" r:id="rId11"/>
    <p:sldId id="263" r:id="rId12"/>
    <p:sldId id="270" r:id="rId13"/>
    <p:sldId id="281" r:id="rId14"/>
    <p:sldId id="283" r:id="rId15"/>
    <p:sldId id="272" r:id="rId16"/>
    <p:sldId id="273" r:id="rId17"/>
    <p:sldId id="274" r:id="rId18"/>
    <p:sldId id="264" r:id="rId19"/>
    <p:sldId id="275" r:id="rId20"/>
    <p:sldId id="266" r:id="rId21"/>
    <p:sldId id="267" r:id="rId22"/>
    <p:sldId id="276" r:id="rId23"/>
    <p:sldId id="277" r:id="rId24"/>
    <p:sldId id="278" r:id="rId25"/>
    <p:sldId id="279" r:id="rId26"/>
    <p:sldId id="280"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652E45-73F4-D6C0-B028-D3D82AA28541}" v="70" dt="2026-01-27T15:45:55.333"/>
    <p1510:client id="{F1730DCC-CE15-4BF0-AE67-DE3C6BC31B2A}" v="20" dt="2026-01-26T21:29:10.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364"/>
    <p:restoredTop sz="94694"/>
  </p:normalViewPr>
  <p:slideViewPr>
    <p:cSldViewPr snapToGrid="0" snapToObjects="1">
      <p:cViewPr varScale="1">
        <p:scale>
          <a:sx n="106" d="100"/>
          <a:sy n="106" d="100"/>
        </p:scale>
        <p:origin x="200" y="10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49C32-C609-4314-BB00-065E40B3B215}" type="datetimeFigureOut">
              <a:rPr lang="en-US" smtClean="0"/>
              <a:t>2/3/26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F605E-1FC5-4085-9699-44039FCF463D}" type="slidenum">
              <a:rPr lang="en-US" smtClean="0"/>
              <a:t>‹#›</a:t>
            </a:fld>
            <a:endParaRPr lang="en-US" dirty="0"/>
          </a:p>
        </p:txBody>
      </p:sp>
    </p:spTree>
    <p:extLst>
      <p:ext uri="{BB962C8B-B14F-4D97-AF65-F5344CB8AC3E}">
        <p14:creationId xmlns:p14="http://schemas.microsoft.com/office/powerpoint/2010/main" val="339177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F605E-1FC5-4085-9699-44039FCF463D}" type="slidenum">
              <a:rPr lang="en-US" smtClean="0"/>
              <a:t>6</a:t>
            </a:fld>
            <a:endParaRPr lang="en-US" dirty="0"/>
          </a:p>
        </p:txBody>
      </p:sp>
    </p:spTree>
    <p:extLst>
      <p:ext uri="{BB962C8B-B14F-4D97-AF65-F5344CB8AC3E}">
        <p14:creationId xmlns:p14="http://schemas.microsoft.com/office/powerpoint/2010/main" val="92420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DFDE3-B83E-DDF1-7623-EA3CD48C9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4B3BE-BBEE-91D9-D672-A0CFA7DAEEE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C241354-C220-AE4C-63CF-14B0411818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66629D-CD6B-7F8C-AA3A-3531535B2EA2}"/>
              </a:ext>
            </a:extLst>
          </p:cNvPr>
          <p:cNvSpPr>
            <a:spLocks noGrp="1"/>
          </p:cNvSpPr>
          <p:nvPr>
            <p:ph type="sldNum" sz="quarter" idx="5"/>
          </p:nvPr>
        </p:nvSpPr>
        <p:spPr/>
        <p:txBody>
          <a:bodyPr/>
          <a:lstStyle/>
          <a:p>
            <a:fld id="{E9BF605E-1FC5-4085-9699-44039FCF463D}" type="slidenum">
              <a:rPr lang="en-US" smtClean="0"/>
              <a:t>7</a:t>
            </a:fld>
            <a:endParaRPr lang="en-US" dirty="0"/>
          </a:p>
        </p:txBody>
      </p:sp>
    </p:spTree>
    <p:extLst>
      <p:ext uri="{BB962C8B-B14F-4D97-AF65-F5344CB8AC3E}">
        <p14:creationId xmlns:p14="http://schemas.microsoft.com/office/powerpoint/2010/main" val="280847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9DCE3-BDB7-A679-72B2-A64CA12EF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96981-C175-DBD5-1566-86C0CC55395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09B0447-07FC-909E-A100-1BF55DC58E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C935DD-1785-ADE9-0C2C-A141251CDB7B}"/>
              </a:ext>
            </a:extLst>
          </p:cNvPr>
          <p:cNvSpPr>
            <a:spLocks noGrp="1"/>
          </p:cNvSpPr>
          <p:nvPr>
            <p:ph type="sldNum" sz="quarter" idx="5"/>
          </p:nvPr>
        </p:nvSpPr>
        <p:spPr/>
        <p:txBody>
          <a:bodyPr/>
          <a:lstStyle/>
          <a:p>
            <a:fld id="{E9BF605E-1FC5-4085-9699-44039FCF463D}" type="slidenum">
              <a:rPr lang="en-US" smtClean="0"/>
              <a:t>9</a:t>
            </a:fld>
            <a:endParaRPr lang="en-US" dirty="0"/>
          </a:p>
        </p:txBody>
      </p:sp>
    </p:spTree>
    <p:extLst>
      <p:ext uri="{BB962C8B-B14F-4D97-AF65-F5344CB8AC3E}">
        <p14:creationId xmlns:p14="http://schemas.microsoft.com/office/powerpoint/2010/main" val="217027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A880A-8875-F016-E670-9057A4F025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29BBF7-A8F1-BE81-57C5-04E6B816A72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E1D8308-C1C7-414C-F175-D9396DCDE5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626DB9-61AC-2387-C561-3EC8EDB4DF34}"/>
              </a:ext>
            </a:extLst>
          </p:cNvPr>
          <p:cNvSpPr>
            <a:spLocks noGrp="1"/>
          </p:cNvSpPr>
          <p:nvPr>
            <p:ph type="sldNum" sz="quarter" idx="5"/>
          </p:nvPr>
        </p:nvSpPr>
        <p:spPr/>
        <p:txBody>
          <a:bodyPr/>
          <a:lstStyle/>
          <a:p>
            <a:fld id="{E9BF605E-1FC5-4085-9699-44039FCF463D}" type="slidenum">
              <a:rPr lang="en-US" smtClean="0"/>
              <a:t>10</a:t>
            </a:fld>
            <a:endParaRPr lang="en-US" dirty="0"/>
          </a:p>
        </p:txBody>
      </p:sp>
    </p:spTree>
    <p:extLst>
      <p:ext uri="{BB962C8B-B14F-4D97-AF65-F5344CB8AC3E}">
        <p14:creationId xmlns:p14="http://schemas.microsoft.com/office/powerpoint/2010/main" val="192260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3D461-C6B9-C60D-6433-C479E3E65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F0FA1B-365F-A322-1788-8FFB0C5293D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AA65E5-51C5-1713-706D-38F61F4EFA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3301DA-9BE9-6A01-3801-92937F969EB0}"/>
              </a:ext>
            </a:extLst>
          </p:cNvPr>
          <p:cNvSpPr>
            <a:spLocks noGrp="1"/>
          </p:cNvSpPr>
          <p:nvPr>
            <p:ph type="sldNum" sz="quarter" idx="5"/>
          </p:nvPr>
        </p:nvSpPr>
        <p:spPr/>
        <p:txBody>
          <a:bodyPr/>
          <a:lstStyle/>
          <a:p>
            <a:fld id="{E9BF605E-1FC5-4085-9699-44039FCF463D}" type="slidenum">
              <a:rPr lang="en-US" smtClean="0"/>
              <a:t>11</a:t>
            </a:fld>
            <a:endParaRPr lang="en-US" dirty="0"/>
          </a:p>
        </p:txBody>
      </p:sp>
    </p:spTree>
    <p:extLst>
      <p:ext uri="{BB962C8B-B14F-4D97-AF65-F5344CB8AC3E}">
        <p14:creationId xmlns:p14="http://schemas.microsoft.com/office/powerpoint/2010/main" val="126850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92011-0740-03A3-DA13-4B02A886B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FE5F6-16DA-049C-0F60-CF747BD1A2B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4487E38-2A1A-C2F0-B33E-2265E6E454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00B6CD-C193-EA98-3AB2-3ADBC3A7525E}"/>
              </a:ext>
            </a:extLst>
          </p:cNvPr>
          <p:cNvSpPr>
            <a:spLocks noGrp="1"/>
          </p:cNvSpPr>
          <p:nvPr>
            <p:ph type="sldNum" sz="quarter" idx="5"/>
          </p:nvPr>
        </p:nvSpPr>
        <p:spPr/>
        <p:txBody>
          <a:bodyPr/>
          <a:lstStyle/>
          <a:p>
            <a:fld id="{E9BF605E-1FC5-4085-9699-44039FCF463D}" type="slidenum">
              <a:rPr lang="en-US" smtClean="0"/>
              <a:t>12</a:t>
            </a:fld>
            <a:endParaRPr lang="en-US" dirty="0"/>
          </a:p>
        </p:txBody>
      </p:sp>
    </p:spTree>
    <p:extLst>
      <p:ext uri="{BB962C8B-B14F-4D97-AF65-F5344CB8AC3E}">
        <p14:creationId xmlns:p14="http://schemas.microsoft.com/office/powerpoint/2010/main" val="5458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CCF0-59FA-F49E-5663-D31DB716E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BE13E-B8BA-366B-FFCD-0F03458497A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605C44A-D368-7DBF-F6F3-625880C3E6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3985A4-BE01-5CD0-7203-D1790C84BFA2}"/>
              </a:ext>
            </a:extLst>
          </p:cNvPr>
          <p:cNvSpPr>
            <a:spLocks noGrp="1"/>
          </p:cNvSpPr>
          <p:nvPr>
            <p:ph type="sldNum" sz="quarter" idx="5"/>
          </p:nvPr>
        </p:nvSpPr>
        <p:spPr/>
        <p:txBody>
          <a:bodyPr/>
          <a:lstStyle/>
          <a:p>
            <a:fld id="{E9BF605E-1FC5-4085-9699-44039FCF463D}" type="slidenum">
              <a:rPr lang="en-US" smtClean="0"/>
              <a:t>13</a:t>
            </a:fld>
            <a:endParaRPr lang="en-US" dirty="0"/>
          </a:p>
        </p:txBody>
      </p:sp>
    </p:spTree>
    <p:extLst>
      <p:ext uri="{BB962C8B-B14F-4D97-AF65-F5344CB8AC3E}">
        <p14:creationId xmlns:p14="http://schemas.microsoft.com/office/powerpoint/2010/main" val="3101385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89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2/3/26</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dirty="0"/>
          </a:p>
        </p:txBody>
      </p:sp>
    </p:spTree>
    <p:extLst>
      <p:ext uri="{BB962C8B-B14F-4D97-AF65-F5344CB8AC3E}">
        <p14:creationId xmlns:p14="http://schemas.microsoft.com/office/powerpoint/2010/main" val="221224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2/3/26</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dirty="0"/>
          </a:p>
        </p:txBody>
      </p:sp>
    </p:spTree>
    <p:extLst>
      <p:ext uri="{BB962C8B-B14F-4D97-AF65-F5344CB8AC3E}">
        <p14:creationId xmlns:p14="http://schemas.microsoft.com/office/powerpoint/2010/main" val="229792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2/3/26</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dirty="0"/>
          </a:p>
        </p:txBody>
      </p:sp>
    </p:spTree>
    <p:extLst>
      <p:ext uri="{BB962C8B-B14F-4D97-AF65-F5344CB8AC3E}">
        <p14:creationId xmlns:p14="http://schemas.microsoft.com/office/powerpoint/2010/main" val="405281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2/3/26</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dirty="0"/>
          </a:p>
        </p:txBody>
      </p:sp>
    </p:spTree>
    <p:extLst>
      <p:ext uri="{BB962C8B-B14F-4D97-AF65-F5344CB8AC3E}">
        <p14:creationId xmlns:p14="http://schemas.microsoft.com/office/powerpoint/2010/main" val="3690172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2/3/26</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dirty="0"/>
          </a:p>
        </p:txBody>
      </p:sp>
    </p:spTree>
    <p:extLst>
      <p:ext uri="{BB962C8B-B14F-4D97-AF65-F5344CB8AC3E}">
        <p14:creationId xmlns:p14="http://schemas.microsoft.com/office/powerpoint/2010/main" val="300641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2/3/26</a:t>
            </a:fld>
            <a:endParaRPr lang="en-US" dirty="0"/>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dirty="0"/>
          </a:p>
        </p:txBody>
      </p:sp>
    </p:spTree>
    <p:extLst>
      <p:ext uri="{BB962C8B-B14F-4D97-AF65-F5344CB8AC3E}">
        <p14:creationId xmlns:p14="http://schemas.microsoft.com/office/powerpoint/2010/main" val="260546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2/3/26</a:t>
            </a:fld>
            <a:endParaRPr lang="en-US" dirty="0"/>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dirty="0"/>
          </a:p>
        </p:txBody>
      </p:sp>
    </p:spTree>
    <p:extLst>
      <p:ext uri="{BB962C8B-B14F-4D97-AF65-F5344CB8AC3E}">
        <p14:creationId xmlns:p14="http://schemas.microsoft.com/office/powerpoint/2010/main" val="240079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2/3/26</a:t>
            </a:fld>
            <a:endParaRPr lang="en-US" dirty="0"/>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dirty="0"/>
          </a:p>
        </p:txBody>
      </p:sp>
    </p:spTree>
    <p:extLst>
      <p:ext uri="{BB962C8B-B14F-4D97-AF65-F5344CB8AC3E}">
        <p14:creationId xmlns:p14="http://schemas.microsoft.com/office/powerpoint/2010/main" val="377204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2/3/26</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dirty="0"/>
          </a:p>
        </p:txBody>
      </p:sp>
    </p:spTree>
    <p:extLst>
      <p:ext uri="{BB962C8B-B14F-4D97-AF65-F5344CB8AC3E}">
        <p14:creationId xmlns:p14="http://schemas.microsoft.com/office/powerpoint/2010/main" val="269291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2/3/26</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dirty="0"/>
          </a:p>
        </p:txBody>
      </p:sp>
    </p:spTree>
    <p:extLst>
      <p:ext uri="{BB962C8B-B14F-4D97-AF65-F5344CB8AC3E}">
        <p14:creationId xmlns:p14="http://schemas.microsoft.com/office/powerpoint/2010/main" val="389312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327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rwh.od.nih.gov/sex-gender#:~:text=%22Sex%22%20refers%20to%20biological"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black and white cover with text&#10;&#10;AI-generated content may be incorrect.">
            <a:extLst>
              <a:ext uri="{FF2B5EF4-FFF2-40B4-BE49-F238E27FC236}">
                <a16:creationId xmlns:a16="http://schemas.microsoft.com/office/drawing/2014/main" id="{21C209EB-99BA-FEA9-192A-432602ABB6EB}"/>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EBC2FB26-6531-E3F6-6169-7AF6D4EE8C5F}"/>
              </a:ext>
            </a:extLst>
          </p:cNvPr>
          <p:cNvSpPr txBox="1"/>
          <p:nvPr/>
        </p:nvSpPr>
        <p:spPr>
          <a:xfrm>
            <a:off x="370937" y="2355011"/>
            <a:ext cx="3856006"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The Biological Basis of Sex Differences in Athletic Performance</a:t>
            </a:r>
          </a:p>
        </p:txBody>
      </p:sp>
      <p:sp>
        <p:nvSpPr>
          <p:cNvPr id="2" name="TextBox 1">
            <a:extLst>
              <a:ext uri="{FF2B5EF4-FFF2-40B4-BE49-F238E27FC236}">
                <a16:creationId xmlns:a16="http://schemas.microsoft.com/office/drawing/2014/main" id="{6A7F8350-5254-2004-5D66-397B355C0A5F}"/>
              </a:ext>
            </a:extLst>
          </p:cNvPr>
          <p:cNvSpPr txBox="1"/>
          <p:nvPr/>
        </p:nvSpPr>
        <p:spPr>
          <a:xfrm>
            <a:off x="370937" y="3554394"/>
            <a:ext cx="4028534" cy="523220"/>
          </a:xfrm>
          <a:prstGeom prst="rect">
            <a:avLst/>
          </a:prstGeom>
          <a:noFill/>
        </p:spPr>
        <p:txBody>
          <a:bodyPr wrap="square" lIns="91440" tIns="45720" rIns="91440" bIns="45720" rtlCol="0" anchor="t">
            <a:spAutoFit/>
          </a:bodyPr>
          <a:lstStyle/>
          <a:p>
            <a:r>
              <a:rPr lang="en-US" sz="1400" b="1" dirty="0">
                <a:latin typeface="Arial"/>
                <a:cs typeface="Arial"/>
              </a:rPr>
              <a:t>Consensus Statement for the American College of Sports Medicine</a:t>
            </a:r>
          </a:p>
        </p:txBody>
      </p:sp>
    </p:spTree>
    <p:extLst>
      <p:ext uri="{BB962C8B-B14F-4D97-AF65-F5344CB8AC3E}">
        <p14:creationId xmlns:p14="http://schemas.microsoft.com/office/powerpoint/2010/main" val="363968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664967-4009-2B71-AA32-50F9AFF4615A}"/>
            </a:ext>
          </a:extLst>
        </p:cNvPr>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A7E74A80-C260-1859-58F5-65EF411B32FB}"/>
              </a:ext>
            </a:extLst>
          </p:cNvPr>
          <p:cNvPicPr>
            <a:picLocks noChangeAspect="1"/>
          </p:cNvPicPr>
          <p:nvPr/>
        </p:nvPicPr>
        <p:blipFill>
          <a:blip r:embed="rId3"/>
          <a:srcRect/>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E5EAFA49-431D-3756-5EC2-E2F89ED3B025}"/>
              </a:ext>
            </a:extLst>
          </p:cNvPr>
          <p:cNvSpPr txBox="1"/>
          <p:nvPr/>
        </p:nvSpPr>
        <p:spPr>
          <a:xfrm>
            <a:off x="96389" y="878979"/>
            <a:ext cx="5361731" cy="3570208"/>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Testosterone suppression/addition conditions (Estrogen suppression/addition conditions) </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Testosterone addition in females results in increased muscle mass and muscle fiber size, increased hemoglobin concentration and mass, improved strength, and endurance performance.</a:t>
            </a:r>
          </a:p>
          <a:p>
            <a:r>
              <a:rPr lang="en-US" sz="1200" dirty="0">
                <a:latin typeface="Arial" panose="020B0604020202020204" pitchFamily="34" charset="0"/>
                <a:cs typeface="Arial" panose="020B0604020202020204" pitchFamily="34" charset="0"/>
              </a:rPr>
              <a:t>Testosterone suppression in adult males results in initial decreases in muscle mass, increased fat mass, although the loss of lean mass and strength is not to the levels of adult females at least up to 3 years post.</a:t>
            </a:r>
          </a:p>
          <a:p>
            <a:r>
              <a:rPr lang="en-US" sz="1200" dirty="0">
                <a:latin typeface="Arial" panose="020B0604020202020204" pitchFamily="34" charset="0"/>
                <a:cs typeface="Arial" panose="020B0604020202020204" pitchFamily="34" charset="0"/>
              </a:rPr>
              <a:t>Biologic males who undergo partial or complete male puberty followed by testosterone suppression, retain some advantage in power and endurance performance over biological females, at least up to 2 years post.</a:t>
            </a:r>
          </a:p>
          <a:p>
            <a:endParaRPr lang="en-US" sz="1200" dirty="0"/>
          </a:p>
          <a:p>
            <a:r>
              <a:rPr lang="en-US" sz="1200" b="1" dirty="0">
                <a:latin typeface="Arial" panose="020B0604020202020204" pitchFamily="34" charset="0"/>
                <a:cs typeface="Arial" panose="020B0604020202020204" pitchFamily="34" charset="0"/>
              </a:rPr>
              <a:t>Hormonal disorders</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Disorders (differences) of sex development (DSD) are rare conditions in which the development of chromosomal, gonadal, and anatomic sex is atypical.</a:t>
            </a:r>
          </a:p>
          <a:p>
            <a:r>
              <a:rPr lang="en-US" sz="1200" dirty="0">
                <a:latin typeface="Arial" panose="020B0604020202020204" pitchFamily="34" charset="0"/>
                <a:cs typeface="Arial" panose="020B0604020202020204" pitchFamily="34" charset="0"/>
              </a:rPr>
              <a:t>Their prevalence is overrepresented in elite women athletes by 140-fold relative to the general population. </a:t>
            </a:r>
          </a:p>
          <a:p>
            <a:endParaRPr lang="en-US" sz="1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7B15A22-6BC5-6F59-3F1E-E64417CF0864}"/>
              </a:ext>
            </a:extLst>
          </p:cNvPr>
          <p:cNvSpPr txBox="1"/>
          <p:nvPr/>
        </p:nvSpPr>
        <p:spPr>
          <a:xfrm>
            <a:off x="96389" y="121583"/>
            <a:ext cx="4874689"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Models That Provide Insight Into</a:t>
            </a:r>
          </a:p>
          <a:p>
            <a:r>
              <a:rPr lang="en-US" b="1" dirty="0">
                <a:latin typeface="Arial" panose="020B0604020202020204" pitchFamily="34" charset="0"/>
                <a:cs typeface="Arial" panose="020B0604020202020204" pitchFamily="34" charset="0"/>
              </a:rPr>
              <a:t>The Role of Sex Steroid Hormones</a:t>
            </a:r>
            <a:endParaRPr lang="en-US" dirty="0">
              <a:latin typeface="Arial" panose="020B0604020202020204" pitchFamily="34" charset="0"/>
              <a:cs typeface="Arial" panose="020B0604020202020204" pitchFamily="34" charset="0"/>
            </a:endParaRPr>
          </a:p>
        </p:txBody>
      </p:sp>
      <p:pic>
        <p:nvPicPr>
          <p:cNvPr id="3" name="Picture 2" descr="A diagram of human body parts&#10;&#10;AI-generated content may be incorrect.">
            <a:extLst>
              <a:ext uri="{FF2B5EF4-FFF2-40B4-BE49-F238E27FC236}">
                <a16:creationId xmlns:a16="http://schemas.microsoft.com/office/drawing/2014/main" id="{80E9CB16-7F6B-8527-20D2-45640907560F}"/>
              </a:ext>
            </a:extLst>
          </p:cNvPr>
          <p:cNvPicPr>
            <a:picLocks noChangeAspect="1"/>
          </p:cNvPicPr>
          <p:nvPr/>
        </p:nvPicPr>
        <p:blipFill>
          <a:blip r:embed="rId4"/>
          <a:stretch>
            <a:fillRect/>
          </a:stretch>
        </p:blipFill>
        <p:spPr>
          <a:xfrm>
            <a:off x="5411861" y="458175"/>
            <a:ext cx="3735866" cy="3527392"/>
          </a:xfrm>
          <a:prstGeom prst="rect">
            <a:avLst/>
          </a:prstGeom>
        </p:spPr>
      </p:pic>
    </p:spTree>
    <p:extLst>
      <p:ext uri="{BB962C8B-B14F-4D97-AF65-F5344CB8AC3E}">
        <p14:creationId xmlns:p14="http://schemas.microsoft.com/office/powerpoint/2010/main" val="1391168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444A2FB-CDB3-2083-BC55-A01029E80591}"/>
            </a:ext>
          </a:extLst>
        </p:cNvPr>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56754545-A45A-8953-BDF8-A25814261383}"/>
              </a:ext>
            </a:extLst>
          </p:cNvPr>
          <p:cNvPicPr>
            <a:picLocks noChangeAspect="1"/>
          </p:cNvPicPr>
          <p:nvPr/>
        </p:nvPicPr>
        <p:blipFill>
          <a:blip r:embed="rId3"/>
          <a:srcRect/>
          <a:stretch>
            <a:fillRect/>
          </a:stretch>
        </p:blipFill>
        <p:spPr>
          <a:xfrm>
            <a:off x="0" y="-121583"/>
            <a:ext cx="9144000" cy="5143500"/>
          </a:xfrm>
          <a:prstGeom prst="rect">
            <a:avLst/>
          </a:prstGeom>
        </p:spPr>
      </p:pic>
      <p:sp>
        <p:nvSpPr>
          <p:cNvPr id="5" name="TextBox 4">
            <a:extLst>
              <a:ext uri="{FF2B5EF4-FFF2-40B4-BE49-F238E27FC236}">
                <a16:creationId xmlns:a16="http://schemas.microsoft.com/office/drawing/2014/main" id="{0DA49FE5-37EB-B07F-8C35-6ADFD48222A9}"/>
              </a:ext>
            </a:extLst>
          </p:cNvPr>
          <p:cNvSpPr txBox="1"/>
          <p:nvPr/>
        </p:nvSpPr>
        <p:spPr>
          <a:xfrm>
            <a:off x="96389" y="618132"/>
            <a:ext cx="4475611" cy="4154984"/>
          </a:xfrm>
          <a:prstGeom prst="rect">
            <a:avLst/>
          </a:prstGeom>
          <a:solidFill>
            <a:srgbClr val="00B0F0"/>
          </a:solidFill>
        </p:spPr>
        <p:txBody>
          <a:bodyPr wrap="square" rtlCol="0">
            <a:spAutoFit/>
          </a:bodyPr>
          <a:lstStyle/>
          <a:p>
            <a:r>
              <a:rPr lang="en-US" sz="1100" b="1" u="sng" dirty="0"/>
              <a:t>Polycystic Ovary Syndrome (PCOS): </a:t>
            </a:r>
            <a:r>
              <a:rPr lang="en-US" sz="1100" dirty="0"/>
              <a:t>PCOS presents as a combination of signs and symptoms of androgen excess and ovarian dysfunction (oligoovulation/anovulation and/or polycystic ovaries) in the absence of other specific diagnoses. </a:t>
            </a:r>
          </a:p>
          <a:p>
            <a:pPr marL="171450" indent="-171450">
              <a:buFont typeface="Arial" panose="020B0604020202020204" pitchFamily="34" charset="0"/>
              <a:buChar char="•"/>
            </a:pPr>
            <a:r>
              <a:rPr lang="en-US" sz="1100" dirty="0"/>
              <a:t>Such women are biological females with XX chromosomal complement and ovaries and have a feminizing puberty. </a:t>
            </a:r>
          </a:p>
          <a:p>
            <a:pPr marL="171450" indent="-171450">
              <a:buFont typeface="Arial" panose="020B0604020202020204" pitchFamily="34" charset="0"/>
              <a:buChar char="•"/>
            </a:pPr>
            <a:r>
              <a:rPr lang="en-US" sz="1100" dirty="0"/>
              <a:t>Hyperandrogenism is a key component of PCOS diagnosis. Although women with PCOS may have testosterone levels above the normal range for biological females, it is typically well below the male range. </a:t>
            </a:r>
          </a:p>
          <a:p>
            <a:pPr marL="171450" indent="-171450">
              <a:buFont typeface="Arial" panose="020B0604020202020204" pitchFamily="34" charset="0"/>
              <a:buChar char="•"/>
            </a:pPr>
            <a:endParaRPr lang="en-US" sz="1100" dirty="0"/>
          </a:p>
          <a:p>
            <a:r>
              <a:rPr lang="en-US" sz="1100" b="1" u="sng" dirty="0"/>
              <a:t>DSD: </a:t>
            </a:r>
            <a:r>
              <a:rPr lang="en-US" sz="1100" dirty="0"/>
              <a:t>Rare conditions in which the development of chromosomal, gonadal, and anatomic sex is atypical (outside the binary of male/female). </a:t>
            </a:r>
          </a:p>
          <a:p>
            <a:pPr marL="171450" indent="-171450">
              <a:buFont typeface="Arial" panose="020B0604020202020204" pitchFamily="34" charset="0"/>
              <a:buChar char="•"/>
            </a:pPr>
            <a:r>
              <a:rPr lang="en-US" sz="1100" i="1" dirty="0"/>
              <a:t>Androgen insensitivity syndrome (AIS) </a:t>
            </a:r>
            <a:r>
              <a:rPr lang="en-US" sz="1100" dirty="0"/>
              <a:t>is a 46, XY DSD that leads to resistance to androgens, including testosterone. </a:t>
            </a:r>
          </a:p>
          <a:p>
            <a:pPr marL="171450" indent="-171450">
              <a:buFont typeface="Arial" panose="020B0604020202020204" pitchFamily="34" charset="0"/>
              <a:buChar char="•"/>
            </a:pPr>
            <a:r>
              <a:rPr lang="en-US" sz="1100" i="1" dirty="0"/>
              <a:t>5α-reductase deficiency type 2 (SRD5A2) </a:t>
            </a:r>
            <a:r>
              <a:rPr lang="en-US" sz="1100" dirty="0"/>
              <a:t>is a 46, XY DSD that converts testosterone to dihydrotestosterone. At puberty, these individuals will undergo virilization and develop various degrees of male-like phenotype.</a:t>
            </a:r>
          </a:p>
          <a:p>
            <a:pPr marL="171450" indent="-171450">
              <a:buFont typeface="Arial" panose="020B0604020202020204" pitchFamily="34" charset="0"/>
              <a:buChar char="•"/>
            </a:pPr>
            <a:r>
              <a:rPr lang="en-US" sz="1100" i="1" dirty="0"/>
              <a:t>Congenital adrenal hyperplasia (CAH) </a:t>
            </a:r>
            <a:r>
              <a:rPr lang="en-US" sz="1100" dirty="0"/>
              <a:t>is a group of autosomal recessive genetic disorders where the adrenal glands lack the proteins and enzymes involved in cortisol biosynthesis. Most commonly, the adrenal glands produce too little cortisol and/or aldosterone and too much androgen leading to varying degrees of hyperandrogenism in XX individuals</a:t>
            </a:r>
            <a:endParaRPr lang="en-US" sz="11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36650F3-665B-5B70-AEAD-0BC882845C32}"/>
              </a:ext>
            </a:extLst>
          </p:cNvPr>
          <p:cNvSpPr txBox="1"/>
          <p:nvPr/>
        </p:nvSpPr>
        <p:spPr>
          <a:xfrm>
            <a:off x="96389" y="0"/>
            <a:ext cx="8806311"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Models That Provide Insight Into The Role of Sex Steroid Hormones</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D4408A-C1ED-591F-AF8C-0707F3C7EA78}"/>
              </a:ext>
            </a:extLst>
          </p:cNvPr>
          <p:cNvSpPr txBox="1"/>
          <p:nvPr/>
        </p:nvSpPr>
        <p:spPr>
          <a:xfrm>
            <a:off x="4775200" y="3898093"/>
            <a:ext cx="2374899" cy="577081"/>
          </a:xfrm>
          <a:prstGeom prst="rect">
            <a:avLst/>
          </a:prstGeom>
          <a:noFill/>
        </p:spPr>
        <p:txBody>
          <a:bodyPr wrap="square">
            <a:spAutoFit/>
          </a:bodyPr>
          <a:lstStyle/>
          <a:p>
            <a:r>
              <a:rPr lang="en-US" sz="1050" dirty="0"/>
              <a:t>FIGURE 2. Circulating Testosterone Concentrations in Adult Males and Females.</a:t>
            </a:r>
          </a:p>
        </p:txBody>
      </p:sp>
      <p:pic>
        <p:nvPicPr>
          <p:cNvPr id="8" name="Picture 7">
            <a:extLst>
              <a:ext uri="{FF2B5EF4-FFF2-40B4-BE49-F238E27FC236}">
                <a16:creationId xmlns:a16="http://schemas.microsoft.com/office/drawing/2014/main" id="{236B9E96-40E7-78F3-DF94-9FCCF18A06F2}"/>
              </a:ext>
            </a:extLst>
          </p:cNvPr>
          <p:cNvPicPr>
            <a:picLocks noChangeAspect="1"/>
          </p:cNvPicPr>
          <p:nvPr/>
        </p:nvPicPr>
        <p:blipFill>
          <a:blip r:embed="rId4">
            <a:lum/>
          </a:blip>
          <a:srcRect/>
          <a:stretch>
            <a:fillRect/>
          </a:stretch>
        </p:blipFill>
        <p:spPr bwMode="white">
          <a:xfrm>
            <a:off x="4572000" y="516751"/>
            <a:ext cx="4475612" cy="3411682"/>
          </a:xfrm>
          <a:prstGeom prst="rect">
            <a:avLst/>
          </a:prstGeom>
          <a:ln>
            <a:headEnd type="none"/>
            <a:tailEnd type="none"/>
          </a:ln>
        </p:spPr>
      </p:pic>
    </p:spTree>
    <p:extLst>
      <p:ext uri="{BB962C8B-B14F-4D97-AF65-F5344CB8AC3E}">
        <p14:creationId xmlns:p14="http://schemas.microsoft.com/office/powerpoint/2010/main" val="843101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F063305-DB43-0B9F-206E-2BA8BBF2ED41}"/>
            </a:ext>
          </a:extLst>
        </p:cNvPr>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B4FC027D-B0A4-A458-3E05-8CA1F38374C4}"/>
              </a:ext>
            </a:extLst>
          </p:cNvPr>
          <p:cNvPicPr>
            <a:picLocks noChangeAspect="1"/>
          </p:cNvPicPr>
          <p:nvPr/>
        </p:nvPicPr>
        <p:blipFill>
          <a:blip r:embed="rId3"/>
          <a:srcRect/>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E24066E8-FE68-144F-02BA-DB410465FC14}"/>
              </a:ext>
            </a:extLst>
          </p:cNvPr>
          <p:cNvSpPr txBox="1"/>
          <p:nvPr/>
        </p:nvSpPr>
        <p:spPr>
          <a:xfrm>
            <a:off x="134096" y="35874"/>
            <a:ext cx="8227479" cy="523220"/>
          </a:xfrm>
          <a:prstGeom prst="rect">
            <a:avLst/>
          </a:prstGeom>
          <a:noFill/>
        </p:spPr>
        <p:txBody>
          <a:bodyPr wrap="square">
            <a:spAutoFit/>
          </a:bodyPr>
          <a:lstStyle/>
          <a:p>
            <a:r>
              <a:rPr lang="en-US" sz="1400" b="1" dirty="0"/>
              <a:t>Table 4. Examples of Conditions of Endogenous Hyperandrogenism and Disorders (or Differences) of Sex Development and the Potential Advantage for Physical Performance in Women.</a:t>
            </a:r>
            <a:endParaRPr lang="en-US" sz="1400" dirty="0"/>
          </a:p>
        </p:txBody>
      </p:sp>
      <p:pic>
        <p:nvPicPr>
          <p:cNvPr id="3" name="Picture 2">
            <a:extLst>
              <a:ext uri="{FF2B5EF4-FFF2-40B4-BE49-F238E27FC236}">
                <a16:creationId xmlns:a16="http://schemas.microsoft.com/office/drawing/2014/main" id="{A5284CE5-0BB1-9602-5F8B-ECBFE5C5D449}"/>
              </a:ext>
            </a:extLst>
          </p:cNvPr>
          <p:cNvPicPr>
            <a:picLocks noChangeAspect="1"/>
          </p:cNvPicPr>
          <p:nvPr/>
        </p:nvPicPr>
        <p:blipFill>
          <a:blip r:embed="rId4"/>
          <a:stretch>
            <a:fillRect/>
          </a:stretch>
        </p:blipFill>
        <p:spPr>
          <a:xfrm>
            <a:off x="134095" y="594968"/>
            <a:ext cx="7492189" cy="4296939"/>
          </a:xfrm>
          <a:prstGeom prst="rect">
            <a:avLst/>
          </a:prstGeom>
        </p:spPr>
      </p:pic>
      <p:sp>
        <p:nvSpPr>
          <p:cNvPr id="9" name="TextBox 8">
            <a:extLst>
              <a:ext uri="{FF2B5EF4-FFF2-40B4-BE49-F238E27FC236}">
                <a16:creationId xmlns:a16="http://schemas.microsoft.com/office/drawing/2014/main" id="{8CAF383C-8E7F-937A-91DF-94758A9E1A41}"/>
              </a:ext>
            </a:extLst>
          </p:cNvPr>
          <p:cNvSpPr txBox="1"/>
          <p:nvPr/>
        </p:nvSpPr>
        <p:spPr>
          <a:xfrm>
            <a:off x="146116" y="4806567"/>
            <a:ext cx="7037109" cy="338554"/>
          </a:xfrm>
          <a:prstGeom prst="rect">
            <a:avLst/>
          </a:prstGeom>
          <a:noFill/>
        </p:spPr>
        <p:txBody>
          <a:bodyPr wrap="square">
            <a:spAutoFit/>
          </a:bodyPr>
          <a:lstStyle/>
          <a:p>
            <a:r>
              <a:rPr lang="en-US" sz="800" b="0" i="0" u="none" strike="noStrike" baseline="0" dirty="0">
                <a:solidFill>
                  <a:srgbClr val="002F3B"/>
                </a:solidFill>
                <a:latin typeface="Neue Haas Grotesk Text Pro" panose="020B0504020202020204" pitchFamily="34" charset="0"/>
              </a:rPr>
              <a:t>#Serum testosterone normal range for female: 0.1-1.8 nmol/L and male: 7.7-29.4 nmol/L. †Virilizing symptoms: muscle growth, increase in body hair (hirsutism), hair loss of male type, deepening of the voice, breast atrophy, and enlargement of the clitoris</a:t>
            </a:r>
            <a:endParaRPr lang="en-US" sz="800" dirty="0"/>
          </a:p>
        </p:txBody>
      </p:sp>
    </p:spTree>
    <p:extLst>
      <p:ext uri="{BB962C8B-B14F-4D97-AF65-F5344CB8AC3E}">
        <p14:creationId xmlns:p14="http://schemas.microsoft.com/office/powerpoint/2010/main" val="5065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F1ABBB1-650E-8806-C98B-2484B281F80E}"/>
            </a:ext>
          </a:extLst>
        </p:cNvPr>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E33F5AAE-9F69-744E-338F-759FFBB38220}"/>
              </a:ext>
            </a:extLst>
          </p:cNvPr>
          <p:cNvPicPr>
            <a:picLocks noChangeAspect="1"/>
          </p:cNvPicPr>
          <p:nvPr/>
        </p:nvPicPr>
        <p:blipFill>
          <a:blip r:embed="rId3"/>
          <a:srcRect/>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ADAD5170-A2F6-D88A-C856-740856FB8FD1}"/>
              </a:ext>
            </a:extLst>
          </p:cNvPr>
          <p:cNvSpPr txBox="1"/>
          <p:nvPr/>
        </p:nvSpPr>
        <p:spPr>
          <a:xfrm>
            <a:off x="163274" y="209565"/>
            <a:ext cx="3614800" cy="4724370"/>
          </a:xfrm>
          <a:prstGeom prst="rect">
            <a:avLst/>
          </a:prstGeom>
          <a:solidFill>
            <a:srgbClr val="00B0F0"/>
          </a:solidFill>
        </p:spPr>
        <p:txBody>
          <a:bodyPr wrap="square" rtlCol="0">
            <a:spAutoFit/>
          </a:bodyPr>
          <a:lstStyle/>
          <a:p>
            <a:pPr algn="ctr"/>
            <a:r>
              <a:rPr lang="en-US" sz="1600" dirty="0">
                <a:latin typeface="Arial" panose="020B0604020202020204" pitchFamily="34" charset="0"/>
                <a:cs typeface="Arial" panose="020B0604020202020204" pitchFamily="34" charset="0"/>
              </a:rPr>
              <a:t>Training Adaptations to Exercise in Males and Females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Males and females exhibit similar relative (percentage) increases in performance and adaptations in response to short term (6-12 weeks) high-resistance and endurance training.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‘Muscle memory’ may play an important role in individuals who have previously been exposed to high levels of testosterone (e.g., male puberty) and who undergo suppression of testosterone but retain the ability to hypertrophy in response to resistance training and more so than those not exposed to testosterone.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Males exhibit larger adaptations of ventricular mass than females after long-term endurance training (&gt;9 months) possibly facilitated by high concentrations of endogenous testosterone.</a:t>
            </a:r>
          </a:p>
          <a:p>
            <a:pPr algn="ctr"/>
            <a:endParaRPr lang="en-US" sz="1300" dirty="0">
              <a:solidFill>
                <a:schemeClr val="bg1"/>
              </a:solidFill>
            </a:endParaRPr>
          </a:p>
        </p:txBody>
      </p:sp>
      <p:pic>
        <p:nvPicPr>
          <p:cNvPr id="10" name="Picture 9">
            <a:extLst>
              <a:ext uri="{FF2B5EF4-FFF2-40B4-BE49-F238E27FC236}">
                <a16:creationId xmlns:a16="http://schemas.microsoft.com/office/drawing/2014/main" id="{62BD2F3F-C816-5622-E6C8-AF71BF1D2795}"/>
              </a:ext>
            </a:extLst>
          </p:cNvPr>
          <p:cNvPicPr>
            <a:picLocks noChangeAspect="1"/>
          </p:cNvPicPr>
          <p:nvPr/>
        </p:nvPicPr>
        <p:blipFill>
          <a:blip r:embed="rId4"/>
          <a:stretch>
            <a:fillRect/>
          </a:stretch>
        </p:blipFill>
        <p:spPr>
          <a:xfrm>
            <a:off x="3941348" y="965448"/>
            <a:ext cx="4876104" cy="3155126"/>
          </a:xfrm>
          <a:prstGeom prst="rect">
            <a:avLst/>
          </a:prstGeom>
        </p:spPr>
      </p:pic>
      <p:sp>
        <p:nvSpPr>
          <p:cNvPr id="12" name="TextBox 11">
            <a:extLst>
              <a:ext uri="{FF2B5EF4-FFF2-40B4-BE49-F238E27FC236}">
                <a16:creationId xmlns:a16="http://schemas.microsoft.com/office/drawing/2014/main" id="{78397B8A-B798-435A-C92C-BE4D287F6CF2}"/>
              </a:ext>
            </a:extLst>
          </p:cNvPr>
          <p:cNvSpPr txBox="1"/>
          <p:nvPr/>
        </p:nvSpPr>
        <p:spPr>
          <a:xfrm>
            <a:off x="4084959" y="257790"/>
            <a:ext cx="4679576" cy="461665"/>
          </a:xfrm>
          <a:prstGeom prst="rect">
            <a:avLst/>
          </a:prstGeom>
          <a:noFill/>
        </p:spPr>
        <p:txBody>
          <a:bodyPr wrap="square">
            <a:spAutoFit/>
          </a:bodyPr>
          <a:lstStyle/>
          <a:p>
            <a:pPr algn="ctr"/>
            <a:r>
              <a:rPr lang="en-US" sz="1200" b="1" i="0" u="none" strike="noStrike" baseline="0" dirty="0">
                <a:solidFill>
                  <a:srgbClr val="2C2C2C"/>
                </a:solidFill>
                <a:latin typeface="Neue Haas Grotesk Text Pro" panose="020B0504020202020204" pitchFamily="34" charset="0"/>
              </a:rPr>
              <a:t>Male athletes have large hearts (left ventricles) compared to females when normalized for lean body mass</a:t>
            </a:r>
            <a:endParaRPr lang="en-US" sz="1200" dirty="0"/>
          </a:p>
        </p:txBody>
      </p:sp>
      <p:sp>
        <p:nvSpPr>
          <p:cNvPr id="14" name="TextBox 13">
            <a:extLst>
              <a:ext uri="{FF2B5EF4-FFF2-40B4-BE49-F238E27FC236}">
                <a16:creationId xmlns:a16="http://schemas.microsoft.com/office/drawing/2014/main" id="{D7850297-8103-4F6B-E998-7FBF10DF0C18}"/>
              </a:ext>
            </a:extLst>
          </p:cNvPr>
          <p:cNvSpPr txBox="1"/>
          <p:nvPr/>
        </p:nvSpPr>
        <p:spPr>
          <a:xfrm>
            <a:off x="4162008" y="4083609"/>
            <a:ext cx="3547178" cy="507831"/>
          </a:xfrm>
          <a:prstGeom prst="rect">
            <a:avLst/>
          </a:prstGeom>
          <a:noFill/>
        </p:spPr>
        <p:txBody>
          <a:bodyPr wrap="square">
            <a:spAutoFit/>
          </a:bodyPr>
          <a:lstStyle/>
          <a:p>
            <a:r>
              <a:rPr lang="en-US" sz="900" b="1" i="0" u="none" strike="noStrike" baseline="0" dirty="0">
                <a:solidFill>
                  <a:srgbClr val="2C2C2C"/>
                </a:solidFill>
                <a:latin typeface="Neue Haas Grotesk Text Pro" panose="020B0504020202020204" pitchFamily="34" charset="0"/>
              </a:rPr>
              <a:t>FIGURE 11. </a:t>
            </a:r>
            <a:r>
              <a:rPr lang="en-US" sz="900" b="0" i="0" u="none" strike="noStrike" baseline="0" dirty="0">
                <a:solidFill>
                  <a:srgbClr val="2C2C2C"/>
                </a:solidFill>
                <a:latin typeface="Neue Haas Grotesk Text Pro" panose="020B0504020202020204" pitchFamily="34" charset="0"/>
              </a:rPr>
              <a:t>Cardiac Mass (Absolute and Relative to Lean Body Mass) of Male and Female Athletes and Sedentary Controls.</a:t>
            </a:r>
          </a:p>
          <a:p>
            <a:r>
              <a:rPr lang="en-US" sz="900" b="0" i="1" u="none" strike="noStrike" baseline="0" dirty="0">
                <a:solidFill>
                  <a:srgbClr val="2C2C2C"/>
                </a:solidFill>
                <a:latin typeface="Neue Haas Grotesk Text Pro" panose="020B0504020202020204" pitchFamily="34" charset="0"/>
              </a:rPr>
              <a:t>LV: left ventricular. </a:t>
            </a:r>
            <a:endParaRPr lang="en-US" sz="900" dirty="0"/>
          </a:p>
        </p:txBody>
      </p:sp>
    </p:spTree>
    <p:extLst>
      <p:ext uri="{BB962C8B-B14F-4D97-AF65-F5344CB8AC3E}">
        <p14:creationId xmlns:p14="http://schemas.microsoft.com/office/powerpoint/2010/main" val="3217487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46AED73-D96A-EA02-FCE9-0A35017569BC}"/>
            </a:ext>
          </a:extLst>
        </p:cNvPr>
        <p:cNvGrpSpPr/>
        <p:nvPr/>
      </p:nvGrpSpPr>
      <p:grpSpPr>
        <a:xfrm>
          <a:off x="0" y="0"/>
          <a:ext cx="0" cy="0"/>
          <a:chOff x="0" y="0"/>
          <a:chExt cx="0" cy="0"/>
        </a:xfrm>
      </p:grpSpPr>
      <p:pic>
        <p:nvPicPr>
          <p:cNvPr id="6" name="Picture 5" descr="A close-up of a black and white background&#10;&#10;AI-generated content may be incorrect.">
            <a:extLst>
              <a:ext uri="{FF2B5EF4-FFF2-40B4-BE49-F238E27FC236}">
                <a16:creationId xmlns:a16="http://schemas.microsoft.com/office/drawing/2014/main" id="{91D4F5D7-950C-F344-56F5-C71593C110EF}"/>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D6D6822F-4742-3DFA-DD1B-0B2046B8AB36}"/>
              </a:ext>
            </a:extLst>
          </p:cNvPr>
          <p:cNvSpPr txBox="1"/>
          <p:nvPr/>
        </p:nvSpPr>
        <p:spPr>
          <a:xfrm>
            <a:off x="767751" y="267419"/>
            <a:ext cx="3276347"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Conclusions</a:t>
            </a:r>
          </a:p>
        </p:txBody>
      </p:sp>
      <p:sp>
        <p:nvSpPr>
          <p:cNvPr id="2" name="TextBox 1">
            <a:extLst>
              <a:ext uri="{FF2B5EF4-FFF2-40B4-BE49-F238E27FC236}">
                <a16:creationId xmlns:a16="http://schemas.microsoft.com/office/drawing/2014/main" id="{4F280FAB-E400-00E6-0EDC-D664C5725786}"/>
              </a:ext>
            </a:extLst>
          </p:cNvPr>
          <p:cNvSpPr txBox="1"/>
          <p:nvPr/>
        </p:nvSpPr>
        <p:spPr>
          <a:xfrm>
            <a:off x="212941" y="963383"/>
            <a:ext cx="4033381" cy="3970318"/>
          </a:xfrm>
          <a:prstGeom prst="rect">
            <a:avLst/>
          </a:prstGeom>
          <a:solidFill>
            <a:srgbClr val="00B0F0"/>
          </a:solidFill>
        </p:spPr>
        <p:txBody>
          <a:bodyPr wrap="square" rtlCol="0">
            <a:spAutoFit/>
          </a:bodyPr>
          <a:lstStyle/>
          <a:p>
            <a:pPr marL="285750" indent="-2857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Biological sex is a determinant of athletic performance: adult males are faster, stronger, more powerful than females. </a:t>
            </a:r>
          </a:p>
          <a:p>
            <a:endParaRPr lang="en-US" sz="1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fastest and most powerful males outperform the fastest and most powerful females. </a:t>
            </a:r>
          </a:p>
          <a:p>
            <a:endParaRPr lang="en-US" sz="1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sex differences in athletic performance where endurance or muscular power are required is ~10- 30% and varies depending on the requirements of the event. </a:t>
            </a:r>
          </a:p>
          <a:p>
            <a:endParaRPr lang="en-US" sz="1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largest sex differences in performance occurs in sports that rely on muscular power such as weightlifting and jumping.</a:t>
            </a:r>
          </a:p>
          <a:p>
            <a:endParaRPr lang="en-US" sz="1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rate of improvement in athletic performance of women has exceeded that of men in the last 100 years across a multitude of sports as women have gained access to training, equipment, facilities, and opportunities. </a:t>
            </a:r>
          </a:p>
        </p:txBody>
      </p:sp>
      <p:pic>
        <p:nvPicPr>
          <p:cNvPr id="3" name="Picture 2">
            <a:extLst>
              <a:ext uri="{FF2B5EF4-FFF2-40B4-BE49-F238E27FC236}">
                <a16:creationId xmlns:a16="http://schemas.microsoft.com/office/drawing/2014/main" id="{51FC3776-2AAE-E81A-A7FF-6A6EEE010C4F}"/>
              </a:ext>
            </a:extLst>
          </p:cNvPr>
          <p:cNvPicPr>
            <a:picLocks noChangeAspect="1"/>
          </p:cNvPicPr>
          <p:nvPr/>
        </p:nvPicPr>
        <p:blipFill>
          <a:blip r:embed="rId3"/>
          <a:stretch>
            <a:fillRect/>
          </a:stretch>
        </p:blipFill>
        <p:spPr>
          <a:xfrm>
            <a:off x="4574538" y="0"/>
            <a:ext cx="2194661" cy="5143500"/>
          </a:xfrm>
          <a:prstGeom prst="rect">
            <a:avLst/>
          </a:prstGeom>
        </p:spPr>
      </p:pic>
      <p:pic>
        <p:nvPicPr>
          <p:cNvPr id="4" name="Picture 3" descr="A screenshot of a cell phone&#10;&#10;AI-generated content may be incorrect.">
            <a:extLst>
              <a:ext uri="{FF2B5EF4-FFF2-40B4-BE49-F238E27FC236}">
                <a16:creationId xmlns:a16="http://schemas.microsoft.com/office/drawing/2014/main" id="{374C99B7-6B91-D7DE-AB20-16406B68BD11}"/>
              </a:ext>
            </a:extLst>
          </p:cNvPr>
          <p:cNvPicPr>
            <a:picLocks noChangeAspect="1"/>
          </p:cNvPicPr>
          <p:nvPr/>
        </p:nvPicPr>
        <p:blipFill>
          <a:blip r:embed="rId4"/>
          <a:stretch>
            <a:fillRect/>
          </a:stretch>
        </p:blipFill>
        <p:spPr>
          <a:xfrm>
            <a:off x="6772186" y="603848"/>
            <a:ext cx="2058656" cy="3655445"/>
          </a:xfrm>
          <a:prstGeom prst="rect">
            <a:avLst/>
          </a:prstGeom>
        </p:spPr>
      </p:pic>
    </p:spTree>
    <p:extLst>
      <p:ext uri="{BB962C8B-B14F-4D97-AF65-F5344CB8AC3E}">
        <p14:creationId xmlns:p14="http://schemas.microsoft.com/office/powerpoint/2010/main" val="294743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close-up of a black and white background&#10;&#10;AI-generated content may be incorrect.">
            <a:extLst>
              <a:ext uri="{FF2B5EF4-FFF2-40B4-BE49-F238E27FC236}">
                <a16:creationId xmlns:a16="http://schemas.microsoft.com/office/drawing/2014/main" id="{3AADF2CD-C845-265D-CAD8-1B8B390C98D6}"/>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E25737DE-DA24-C5B2-32DB-D7E3DAC7E08D}"/>
              </a:ext>
            </a:extLst>
          </p:cNvPr>
          <p:cNvSpPr txBox="1"/>
          <p:nvPr/>
        </p:nvSpPr>
        <p:spPr>
          <a:xfrm>
            <a:off x="767752" y="267419"/>
            <a:ext cx="262243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Conclusions</a:t>
            </a:r>
          </a:p>
        </p:txBody>
      </p:sp>
      <p:sp>
        <p:nvSpPr>
          <p:cNvPr id="2" name="TextBox 1">
            <a:extLst>
              <a:ext uri="{FF2B5EF4-FFF2-40B4-BE49-F238E27FC236}">
                <a16:creationId xmlns:a16="http://schemas.microsoft.com/office/drawing/2014/main" id="{ABBD2517-09AD-EB77-9B1A-668475468C92}"/>
              </a:ext>
            </a:extLst>
          </p:cNvPr>
          <p:cNvSpPr txBox="1"/>
          <p:nvPr/>
        </p:nvSpPr>
        <p:spPr>
          <a:xfrm>
            <a:off x="3803471" y="0"/>
            <a:ext cx="4927239" cy="4493538"/>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primary cause for the large sex difference in athletic performance is exposure to high levels of endogenous testosterone, a powerful anabolic steroid, that increases ~20-30-fold in males during puberty and is 15x higher than adult females. </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Estradiol, which fluctuates during the menstrual cycle in females, does not have the same anabolic effects as testosterone but is important in maintenance of body composition including bone mass, skeletal muscle, fat mass, and tendon protein metabolism.</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Growth hormone and insulin like growth factor-1 are associated with increased protein synthesis, muscle repair and some improvements in strength but do not explain the large sex differences in athletic performance.</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Non-hormonal factors that may impact the sex differences in height determination and thus athletic performance include possession of the Y chromosome (greater height) and or the X chromosome (shorter height).</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effects of the sex steroid hormones, particularly the potent, quick-acting and long-lasting effects of testosterone, are evident in: 1) experiments/studies where sex steroid hormones have been added or suppressed in both males and females, 2) studies of the physiology and performance of individuals with various DSDs, and 3) studies of transgender men and transgender women in response to gender affirming hormone treatment (GAHT).</a:t>
            </a:r>
          </a:p>
        </p:txBody>
      </p:sp>
    </p:spTree>
    <p:extLst>
      <p:ext uri="{BB962C8B-B14F-4D97-AF65-F5344CB8AC3E}">
        <p14:creationId xmlns:p14="http://schemas.microsoft.com/office/powerpoint/2010/main" val="50228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EBC4FDA-6713-ACEC-0DA4-8AA8AEF67BDC}"/>
            </a:ext>
          </a:extLst>
        </p:cNvPr>
        <p:cNvGrpSpPr/>
        <p:nvPr/>
      </p:nvGrpSpPr>
      <p:grpSpPr>
        <a:xfrm>
          <a:off x="0" y="0"/>
          <a:ext cx="0" cy="0"/>
          <a:chOff x="0" y="0"/>
          <a:chExt cx="0" cy="0"/>
        </a:xfrm>
      </p:grpSpPr>
      <p:pic>
        <p:nvPicPr>
          <p:cNvPr id="6" name="Picture 5" descr="A close-up of a black and white background&#10;&#10;AI-generated content may be incorrect.">
            <a:extLst>
              <a:ext uri="{FF2B5EF4-FFF2-40B4-BE49-F238E27FC236}">
                <a16:creationId xmlns:a16="http://schemas.microsoft.com/office/drawing/2014/main" id="{595C78EA-467D-B052-BCC1-3183279AB1CF}"/>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E41E5F80-F71D-18CF-53E4-B8E16CA37CB3}"/>
              </a:ext>
            </a:extLst>
          </p:cNvPr>
          <p:cNvSpPr txBox="1"/>
          <p:nvPr/>
        </p:nvSpPr>
        <p:spPr>
          <a:xfrm>
            <a:off x="767751" y="125819"/>
            <a:ext cx="2817413" cy="1200329"/>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Future Directions and Opportunities</a:t>
            </a:r>
          </a:p>
          <a:p>
            <a:endParaRPr lang="en-US" sz="24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525BEFA-FD26-ED9D-9A53-34C7B257F701}"/>
              </a:ext>
            </a:extLst>
          </p:cNvPr>
          <p:cNvSpPr txBox="1"/>
          <p:nvPr/>
        </p:nvSpPr>
        <p:spPr>
          <a:xfrm>
            <a:off x="225469" y="1326148"/>
            <a:ext cx="3226235" cy="3323987"/>
          </a:xfrm>
          <a:prstGeom prst="rect">
            <a:avLst/>
          </a:prstGeom>
          <a:solidFill>
            <a:srgbClr val="00B0F0"/>
          </a:solidFill>
        </p:spPr>
        <p:txBody>
          <a:bodyPr wrap="square" rtlCol="0">
            <a:spAutoFit/>
          </a:bodyPr>
          <a:lstStyle/>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A mandate to include sex as a biological variable across all studies of athletic performance, and exercise science. </a:t>
            </a:r>
          </a:p>
          <a:p>
            <a:pPr marL="285750" indent="-285750">
              <a:buFont typeface="Arial" panose="020B0604020202020204" pitchFamily="34" charset="0"/>
              <a:buChar char="•"/>
            </a:pPr>
            <a:endParaRPr lang="en-US" sz="1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This would involve including women at all levels, and studies to be adequately powered to understand sex differences in the acute and chronic exercise responses.</a:t>
            </a:r>
          </a:p>
          <a:p>
            <a:pPr marL="285750" indent="-285750">
              <a:buFont typeface="Arial" panose="020B0604020202020204" pitchFamily="34" charset="0"/>
              <a:buChar char="•"/>
            </a:pPr>
            <a:endParaRPr lang="en-US" sz="1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Declare the sex of the participants in the title and abstract of published studies.</a:t>
            </a:r>
          </a:p>
        </p:txBody>
      </p:sp>
      <p:pic>
        <p:nvPicPr>
          <p:cNvPr id="4" name="Picture 3">
            <a:extLst>
              <a:ext uri="{FF2B5EF4-FFF2-40B4-BE49-F238E27FC236}">
                <a16:creationId xmlns:a16="http://schemas.microsoft.com/office/drawing/2014/main" id="{AC36E3C1-D1B4-9394-C677-8C1ED4618ED3}"/>
              </a:ext>
            </a:extLst>
          </p:cNvPr>
          <p:cNvPicPr>
            <a:picLocks noChangeAspect="1"/>
          </p:cNvPicPr>
          <p:nvPr/>
        </p:nvPicPr>
        <p:blipFill>
          <a:blip r:embed="rId3"/>
          <a:stretch>
            <a:fillRect/>
          </a:stretch>
        </p:blipFill>
        <p:spPr>
          <a:xfrm>
            <a:off x="3860519" y="0"/>
            <a:ext cx="5058012" cy="5143500"/>
          </a:xfrm>
          <a:prstGeom prst="rect">
            <a:avLst/>
          </a:prstGeom>
        </p:spPr>
      </p:pic>
    </p:spTree>
    <p:extLst>
      <p:ext uri="{BB962C8B-B14F-4D97-AF65-F5344CB8AC3E}">
        <p14:creationId xmlns:p14="http://schemas.microsoft.com/office/powerpoint/2010/main" val="786537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close-up of a network&#10;&#10;AI-generated content may be incorrect.">
            <a:extLst>
              <a:ext uri="{FF2B5EF4-FFF2-40B4-BE49-F238E27FC236}">
                <a16:creationId xmlns:a16="http://schemas.microsoft.com/office/drawing/2014/main" id="{92056EAA-0879-2D81-A5E7-F485025D657B}"/>
              </a:ext>
            </a:extLst>
          </p:cNvPr>
          <p:cNvPicPr>
            <a:picLocks noChangeAspect="1"/>
          </p:cNvPicPr>
          <p:nvPr/>
        </p:nvPicPr>
        <p:blipFill>
          <a:blip r:embed="rId2"/>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79B2F44C-D07E-F4F4-FF50-D2519E2B34DC}"/>
              </a:ext>
            </a:extLst>
          </p:cNvPr>
          <p:cNvSpPr txBox="1"/>
          <p:nvPr/>
        </p:nvSpPr>
        <p:spPr>
          <a:xfrm>
            <a:off x="293120" y="421592"/>
            <a:ext cx="8298612" cy="3200876"/>
          </a:xfrm>
          <a:prstGeom prst="rect">
            <a:avLst/>
          </a:prstGeom>
          <a:noFill/>
        </p:spPr>
        <p:txBody>
          <a:bodyPr wrap="square" rtlCol="0">
            <a:spAutoFit/>
          </a:bodyPr>
          <a:lstStyle/>
          <a:p>
            <a:r>
              <a:rPr lang="en-US" b="1" dirty="0"/>
              <a:t>Acknowledgements</a:t>
            </a:r>
            <a:endParaRPr lang="en-US" dirty="0"/>
          </a:p>
          <a:p>
            <a:r>
              <a:rPr lang="en-US" dirty="0"/>
              <a:t>This slide deck was prepared by the ACSM Evidence Based Practice Committee in collaboration with the authors</a:t>
            </a:r>
            <a:br>
              <a:rPr lang="en-US" dirty="0"/>
            </a:br>
            <a:endParaRPr lang="en-US" dirty="0"/>
          </a:p>
          <a:p>
            <a:r>
              <a:rPr lang="en-US" sz="1000" dirty="0">
                <a:latin typeface="Arial" panose="020B0604020202020204" pitchFamily="34" charset="0"/>
                <a:cs typeface="Arial" panose="020B0604020202020204" pitchFamily="34" charset="0"/>
              </a:rPr>
              <a:t>Peter T. Katzmarzyk, Ph.D., FACSM</a:t>
            </a:r>
          </a:p>
          <a:p>
            <a:r>
              <a:rPr lang="en-US" sz="1000" dirty="0">
                <a:latin typeface="Arial" panose="020B0604020202020204" pitchFamily="34" charset="0"/>
                <a:cs typeface="Arial" panose="020B0604020202020204" pitchFamily="34" charset="0"/>
              </a:rPr>
              <a:t>Adrienne Wald, Ed.D.</a:t>
            </a:r>
          </a:p>
          <a:p>
            <a:r>
              <a:rPr lang="en-US" sz="1000" dirty="0">
                <a:latin typeface="Arial" panose="020B0604020202020204" pitchFamily="34" charset="0"/>
                <a:cs typeface="Arial" panose="020B0604020202020204" pitchFamily="34" charset="0"/>
              </a:rPr>
              <a:t>Bridget A. Peters, DO, PhD</a:t>
            </a:r>
          </a:p>
          <a:p>
            <a:r>
              <a:rPr lang="de-DE" sz="1000" dirty="0">
                <a:latin typeface="Arial" panose="020B0604020202020204" pitchFamily="34" charset="0"/>
                <a:cs typeface="Arial" panose="020B0604020202020204" pitchFamily="34" charset="0"/>
              </a:rPr>
              <a:t>Christian E. Behrens, Jr., PhD</a:t>
            </a:r>
          </a:p>
          <a:p>
            <a:r>
              <a:rPr lang="en-US" sz="1000" dirty="0">
                <a:latin typeface="Arial" panose="020B0604020202020204" pitchFamily="34" charset="0"/>
                <a:cs typeface="Arial" panose="020B0604020202020204" pitchFamily="34" charset="0"/>
              </a:rPr>
              <a:t>Christina Anne Day, MSN</a:t>
            </a:r>
            <a:endParaRPr lang="de-DE"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Dawn Podulka Coe, Ph.D., FACSM</a:t>
            </a:r>
            <a:endParaRPr lang="de-DE"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Hayley V. MacDonald, Ph.D.</a:t>
            </a:r>
            <a:endParaRPr lang="de-DE"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James Patrick MacDonald, M.D., M.P.H. FACSM</a:t>
            </a:r>
          </a:p>
          <a:p>
            <a:r>
              <a:rPr lang="en-US" sz="1000" dirty="0">
                <a:latin typeface="Arial" panose="020B0604020202020204" pitchFamily="34" charset="0"/>
                <a:cs typeface="Arial" panose="020B0604020202020204" pitchFamily="34" charset="0"/>
              </a:rPr>
              <a:t>John Wilson, PhD</a:t>
            </a:r>
          </a:p>
          <a:p>
            <a:r>
              <a:rPr lang="en-US" sz="1000" dirty="0">
                <a:latin typeface="Arial" panose="020B0604020202020204" pitchFamily="34" charset="0"/>
                <a:cs typeface="Arial" panose="020B0604020202020204" pitchFamily="34" charset="0"/>
              </a:rPr>
              <a:t>Mary P. Miles, Ph.D., FACSM</a:t>
            </a:r>
          </a:p>
          <a:p>
            <a:r>
              <a:rPr lang="en-US" sz="1000" dirty="0">
                <a:latin typeface="Arial" panose="020B0604020202020204" pitchFamily="34" charset="0"/>
                <a:cs typeface="Arial" panose="020B0604020202020204" pitchFamily="34" charset="0"/>
              </a:rPr>
              <a:t>Melicia C. Whitt-Glover, Ph.D., FACSM</a:t>
            </a:r>
          </a:p>
          <a:p>
            <a:r>
              <a:rPr lang="it-IT" sz="1000" dirty="0">
                <a:latin typeface="Arial" panose="020B0604020202020204" pitchFamily="34" charset="0"/>
                <a:cs typeface="Arial" panose="020B0604020202020204" pitchFamily="34" charset="0"/>
              </a:rPr>
              <a:t>Terry L. Nicola, M.D., FACSM</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Laura M. Young, Ph.D</a:t>
            </a:r>
          </a:p>
        </p:txBody>
      </p:sp>
    </p:spTree>
    <p:extLst>
      <p:ext uri="{BB962C8B-B14F-4D97-AF65-F5344CB8AC3E}">
        <p14:creationId xmlns:p14="http://schemas.microsoft.com/office/powerpoint/2010/main" val="103988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432DDBA-C448-56D5-76DC-9CBAF4B7E837}"/>
            </a:ext>
          </a:extLst>
        </p:cNvPr>
        <p:cNvGrpSpPr/>
        <p:nvPr/>
      </p:nvGrpSpPr>
      <p:grpSpPr>
        <a:xfrm>
          <a:off x="0" y="0"/>
          <a:ext cx="0" cy="0"/>
          <a:chOff x="0" y="0"/>
          <a:chExt cx="0" cy="0"/>
        </a:xfrm>
      </p:grpSpPr>
      <p:pic>
        <p:nvPicPr>
          <p:cNvPr id="6" name="Picture 5" descr="A close-up of a network&#10;&#10;AI-generated content may be incorrect.">
            <a:extLst>
              <a:ext uri="{FF2B5EF4-FFF2-40B4-BE49-F238E27FC236}">
                <a16:creationId xmlns:a16="http://schemas.microsoft.com/office/drawing/2014/main" id="{3B9D4403-70FB-1E53-C0F9-6DD49B60CF65}"/>
              </a:ext>
            </a:extLst>
          </p:cNvPr>
          <p:cNvPicPr>
            <a:picLocks noChangeAspect="1"/>
          </p:cNvPicPr>
          <p:nvPr/>
        </p:nvPicPr>
        <p:blipFill>
          <a:blip r:embed="rId2"/>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83402FF1-E4DE-FF8A-D4FF-025433F99145}"/>
              </a:ext>
            </a:extLst>
          </p:cNvPr>
          <p:cNvSpPr txBox="1"/>
          <p:nvPr/>
        </p:nvSpPr>
        <p:spPr>
          <a:xfrm>
            <a:off x="396815" y="834681"/>
            <a:ext cx="8298612" cy="327782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References</a:t>
            </a:r>
          </a:p>
          <a:p>
            <a:endParaRPr lang="en-US" dirty="0"/>
          </a:p>
          <a:p>
            <a:pPr marL="228600" indent="-228600">
              <a:buFont typeface="+mj-lt"/>
              <a:buAutoNum type="arabicPeriod"/>
            </a:pPr>
            <a:r>
              <a:rPr lang="en-US" sz="900" dirty="0"/>
              <a:t>Bhargava A, Arnold AP, Bangasser DA, et al. Considering sex as a biological variable in basic and clinical studies: an endocrine society scientific statement. Endocr Rev. 2021;42(3):219–58.</a:t>
            </a:r>
          </a:p>
          <a:p>
            <a:pPr marL="228600" indent="-228600">
              <a:buFont typeface="+mj-lt"/>
              <a:buAutoNum type="arabicPeriod"/>
            </a:pPr>
            <a:r>
              <a:rPr lang="en-US" sz="900" dirty="0"/>
              <a:t>National Institutes of Health. Sex &amp; Gender. Available from: </a:t>
            </a:r>
            <a:r>
              <a:rPr lang="en-US" sz="900" dirty="0">
                <a:hlinkClick r:id="rId3"/>
              </a:rPr>
              <a:t>https://orwh.od.nih.gov/sex-gender#:~:text=%22Sex%22%20refers%20to%20biological</a:t>
            </a:r>
            <a:r>
              <a:rPr lang="en-US" sz="900" dirty="0"/>
              <a:t> %20differences,across%20societies%20and%20over%20time.2022.</a:t>
            </a:r>
          </a:p>
          <a:p>
            <a:pPr marL="228600" indent="-228600">
              <a:buFont typeface="+mj-lt"/>
              <a:buAutoNum type="arabicPeriod"/>
            </a:pPr>
            <a:r>
              <a:rPr lang="en-US" sz="900" dirty="0"/>
              <a:t>Joyner MJ, Hunter SK, Lucia A, Jones AM. Physiology and fast marathons. J Appl Physiol (1985). 2020;128(4):1065–8. PubMed PMID: 31944889. doi:10.1152/japplphysiol.00793.2019.</a:t>
            </a:r>
          </a:p>
          <a:p>
            <a:pPr marL="228600" indent="-228600">
              <a:buFont typeface="+mj-lt"/>
              <a:buAutoNum type="arabicPeriod"/>
            </a:pPr>
            <a:r>
              <a:rPr lang="en-US" sz="900" dirty="0"/>
              <a:t>Hunter SK, Stevens AA. Sex differences in marathon running with advanced age: physiology or participation? Med Sci Sports Exerc. 2013;45(1):148–56.</a:t>
            </a:r>
          </a:p>
          <a:p>
            <a:pPr marL="228600" indent="-228600">
              <a:buFont typeface="+mj-lt"/>
              <a:buAutoNum type="arabicPeriod"/>
            </a:pPr>
            <a:r>
              <a:rPr lang="en-US" sz="900" dirty="0"/>
              <a:t>Seidler RD, Bernard JA, Burutolu TB, et al. Motor control and aging: links to age-related brain structural, functional, and biochemical effects. Neurosci Biobehav Rev. 2010;34:721–33. doi:10.1016/j.neubiorev.2009.10.005.</a:t>
            </a:r>
          </a:p>
          <a:p>
            <a:pPr marL="228600" indent="-228600">
              <a:buFont typeface="+mj-lt"/>
              <a:buAutoNum type="arabicPeriod"/>
            </a:pPr>
            <a:r>
              <a:rPr lang="en-US" sz="900" dirty="0"/>
              <a:t>Whipp BJ, Ward SA. Will women soon outrun men? Nature. 1992;355(6355):25</a:t>
            </a:r>
          </a:p>
          <a:p>
            <a:pPr marL="228600" indent="-228600">
              <a:buFont typeface="+mj-lt"/>
              <a:buAutoNum type="arabicPeriod"/>
            </a:pPr>
            <a:r>
              <a:rPr lang="en-US" sz="900" dirty="0"/>
              <a:t>Hunter SK, Stevens AA, Magennis K, Skelton KW, Fauth M. Is there a sex difference in the age of elite marathon runners? Med Sci Sports Exerc. 2011; </a:t>
            </a:r>
            <a:r>
              <a:rPr lang="nn-NO" sz="900" dirty="0"/>
              <a:t>43(4):656–64. PubMed PMID: 20881885.</a:t>
            </a:r>
          </a:p>
          <a:p>
            <a:pPr marL="228600" indent="-228600">
              <a:buFont typeface="+mj-lt"/>
              <a:buAutoNum type="arabicPeriod"/>
            </a:pPr>
            <a:r>
              <a:rPr lang="en-US" sz="900" dirty="0"/>
              <a:t>Kilpatrick M, Hebert E, Bartholomew J. College students’ motivation for physical activity: differentiating men’s and women's motives for sport participation and exercise. J Am Coll Heal. 2005;54(2):87–94.</a:t>
            </a:r>
          </a:p>
          <a:p>
            <a:pPr marL="228600" indent="-228600">
              <a:buFont typeface="+mj-lt"/>
              <a:buAutoNum type="arabicPeriod"/>
            </a:pPr>
            <a:r>
              <a:rPr lang="en-US" sz="900" dirty="0"/>
              <a:t>Suggs W. A Place on the Team: The Triumph and Tragedy of Title IX. Princeton (NJ): Princeton University Press; 2005.</a:t>
            </a:r>
          </a:p>
          <a:p>
            <a:pPr marL="228600" indent="-228600">
              <a:buFont typeface="+mj-lt"/>
              <a:buAutoNum type="arabicPeriod"/>
            </a:pPr>
            <a:r>
              <a:rPr lang="en-US" sz="900" dirty="0"/>
              <a:t>Perras C. Moving towards equal pay for professional female athletes: what we can learn from equal pay legislation in iceland. Ind Intl Comp L Rev. 2019;30:319–48.</a:t>
            </a:r>
          </a:p>
          <a:p>
            <a:pPr marL="228600" indent="-228600">
              <a:buFont typeface="+mj-lt"/>
              <a:buAutoNum type="arabicPeriod"/>
            </a:pPr>
            <a:r>
              <a:rPr lang="en-US" sz="900" dirty="0"/>
              <a:t>Handelsman DJ, Hirschberg AL, Bermon S. Circulating testosterone as the hormonal basis of sex differences in athletic performance. Endocr Rev. 2018;39(5):803–29.</a:t>
            </a:r>
          </a:p>
          <a:p>
            <a:pPr marL="228600" indent="-228600">
              <a:buFont typeface="+mj-lt"/>
              <a:buAutoNum type="arabicPeriod"/>
            </a:pPr>
            <a:r>
              <a:rPr lang="en-US" sz="900" dirty="0"/>
              <a:t>Senefeld JW, Lambelet Coleman D, Johnson PW, Carter RE, Clayburn AJ, Joyner MJ. Divergence in timing and magnitude of testosterone levels between male and female youths. JAMA. 2020;324(1):99–101</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511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4189FB2-F5C1-5E64-B2BC-FC14D4E6F4BD}"/>
            </a:ext>
          </a:extLst>
        </p:cNvPr>
        <p:cNvGrpSpPr/>
        <p:nvPr/>
      </p:nvGrpSpPr>
      <p:grpSpPr>
        <a:xfrm>
          <a:off x="0" y="0"/>
          <a:ext cx="0" cy="0"/>
          <a:chOff x="0" y="0"/>
          <a:chExt cx="0" cy="0"/>
        </a:xfrm>
      </p:grpSpPr>
      <p:pic>
        <p:nvPicPr>
          <p:cNvPr id="6" name="Picture 5" descr="A close-up of a network&#10;&#10;AI-generated content may be incorrect.">
            <a:extLst>
              <a:ext uri="{FF2B5EF4-FFF2-40B4-BE49-F238E27FC236}">
                <a16:creationId xmlns:a16="http://schemas.microsoft.com/office/drawing/2014/main" id="{2CA0FDD2-E2B0-798F-5421-0B43A1701246}"/>
              </a:ext>
            </a:extLst>
          </p:cNvPr>
          <p:cNvPicPr>
            <a:picLocks noChangeAspect="1"/>
          </p:cNvPicPr>
          <p:nvPr/>
        </p:nvPicPr>
        <p:blipFill>
          <a:blip r:embed="rId2"/>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FB1908CB-59BC-C522-1109-F95B3D31BB34}"/>
              </a:ext>
            </a:extLst>
          </p:cNvPr>
          <p:cNvSpPr txBox="1"/>
          <p:nvPr/>
        </p:nvSpPr>
        <p:spPr>
          <a:xfrm>
            <a:off x="302547" y="826054"/>
            <a:ext cx="8298612" cy="327782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References</a:t>
            </a:r>
          </a:p>
          <a:p>
            <a:endParaRPr lang="en-US" dirty="0"/>
          </a:p>
          <a:p>
            <a:pPr marL="228600" indent="-228600">
              <a:buFont typeface="+mj-lt"/>
              <a:buAutoNum type="arabicPeriod" startAt="13"/>
            </a:pPr>
            <a:r>
              <a:rPr lang="en-US" sz="900" dirty="0"/>
              <a:t>Handelsman DJ. Sex differences in athletic performance emerge coinciding with the onset of male puberty. Clin Endocrinol. 2017;87(1):68–72.</a:t>
            </a:r>
          </a:p>
          <a:p>
            <a:pPr marL="228600" indent="-228600">
              <a:buFont typeface="+mj-lt"/>
              <a:buAutoNum type="arabicPeriod" startAt="13"/>
            </a:pPr>
            <a:r>
              <a:rPr lang="en-US" sz="900" dirty="0"/>
              <a:t>Senefeld JW, Clayburn AJ, Baker SE, Carter RE, Johnson PW, Joyner MJ. Sex differences in youth elite swimming. PLoS One. 2019;14(11):e0225724.</a:t>
            </a:r>
          </a:p>
          <a:p>
            <a:pPr marL="228600" indent="-228600">
              <a:buFont typeface="+mj-lt"/>
              <a:buAutoNum type="arabicPeriod" startAt="13"/>
            </a:pPr>
            <a:r>
              <a:rPr lang="en-US" sz="900" dirty="0"/>
              <a:t>Senefeld JW, Lambelet Coleman D, Johnson PW, Carter RE, Clayburn AJ, Joyner MJ. Divergence in timing and magnitude of testosterone levels between male and female youths. JAMA. 2020;324(1):99–101.</a:t>
            </a:r>
          </a:p>
          <a:p>
            <a:pPr marL="228600" indent="-228600">
              <a:buFont typeface="+mj-lt"/>
              <a:buAutoNum type="arabicPeriod" startAt="13"/>
            </a:pPr>
            <a:r>
              <a:rPr lang="en-US" sz="900" dirty="0"/>
              <a:t>Sandbakk Ø, Solli GS, Holmberg HC. Sex differences in world-record performance: the influence of sport discipline and competition duration. Int J Sports Physiol Perform. 2018;13(1):2–8.</a:t>
            </a:r>
          </a:p>
          <a:p>
            <a:pPr marL="228600" indent="-228600">
              <a:buFont typeface="+mj-lt"/>
              <a:buAutoNum type="arabicPeriod" startAt="13"/>
            </a:pPr>
            <a:r>
              <a:rPr lang="en-US" sz="900" dirty="0"/>
              <a:t>Schlegel P, Křehký A. Performance sex differences in CrossFit®. Sports (Basel). 2022;10(11):165. PubMed PMID: 36355816; PubMed Central.PMCID: PMC9699255. doi:10.3390/sports10110165.</a:t>
            </a:r>
          </a:p>
          <a:p>
            <a:pPr marL="228600" indent="-228600">
              <a:buFont typeface="+mj-lt"/>
              <a:buAutoNum type="arabicPeriod" startAt="13"/>
            </a:pPr>
            <a:r>
              <a:rPr lang="en-US" sz="900" dirty="0"/>
              <a:t>Keenan KG, Senefeld JW, Hunter SK. Girls in the boat: sex differences in rowing performance and participation. PLoS One. 2018;13(1):e0191504.</a:t>
            </a:r>
          </a:p>
          <a:p>
            <a:pPr marL="228600" indent="-228600">
              <a:buFont typeface="+mj-lt"/>
              <a:buAutoNum type="arabicPeriod" startAt="13"/>
            </a:pPr>
            <a:r>
              <a:rPr lang="en-US" sz="900" dirty="0"/>
              <a:t>Senefeld J, Joyner MJ, Stevens A, Hunter SK. Sex differences in elite swimming with advanced age are less than marathon running. Scand J Med Sci Sports. 2016;26(1):17–28.</a:t>
            </a:r>
          </a:p>
          <a:p>
            <a:pPr marL="228600" indent="-228600">
              <a:buFont typeface="+mj-lt"/>
              <a:buAutoNum type="arabicPeriod" startAt="13"/>
            </a:pPr>
            <a:r>
              <a:rPr lang="en-US" sz="900" dirty="0"/>
              <a:t>O'Bryan SM, Connor KR, Drummer DJ, Lavin KM, Bamman MM. Considerations for sex-cognizant research in exercise biology and medicine. Front Sports Active Living. 2022;4:903992. doi:10.3389/fspor.2022.903992</a:t>
            </a:r>
          </a:p>
          <a:p>
            <a:pPr marL="228600" indent="-228600">
              <a:buFont typeface="+mj-lt"/>
              <a:buAutoNum type="arabicPeriod" startAt="13"/>
            </a:pPr>
            <a:r>
              <a:rPr lang="en-US" sz="900" dirty="0"/>
              <a:t>Hunter SK. The relevance of sex differences in performance fatigability. Med Sci Sports Exerc. 2016;48(11):2247–56.</a:t>
            </a:r>
          </a:p>
          <a:p>
            <a:pPr marL="228600" indent="-228600">
              <a:buFont typeface="+mj-lt"/>
              <a:buAutoNum type="arabicPeriod" startAt="13"/>
            </a:pPr>
            <a:r>
              <a:rPr lang="en-US" sz="900" dirty="0"/>
              <a:t>Miller AE, MacDougall JD, Tarnopolsky MA, Sale DG. Gender differences in strength and muscle fiber characteristics. Eur J Appl Physiol Occup Physiol. 1993;66(3):254–62</a:t>
            </a:r>
          </a:p>
          <a:p>
            <a:pPr marL="228600" indent="-228600">
              <a:buFont typeface="+mj-lt"/>
              <a:buAutoNum type="arabicPeriod" startAt="13"/>
            </a:pPr>
            <a:r>
              <a:rPr lang="en-US" sz="900" dirty="0"/>
              <a:t>Alway SE, Grumbt WH, Gonyea WJ, Stray-Gundersen J. Contrasts in muscle and myofibers of elite male and female bodybuilders. J Appl Physiol. 1989; 67(1):24–31.</a:t>
            </a:r>
          </a:p>
          <a:p>
            <a:pPr marL="228600" indent="-228600">
              <a:buFont typeface="+mj-lt"/>
              <a:buAutoNum type="arabicPeriod" startAt="13"/>
            </a:pPr>
            <a:r>
              <a:rPr lang="en-US" sz="900" dirty="0"/>
              <a:t>Staron RS, Hagerman FC, Hikida RS, et al. Fiber type composition of the vastus lateralis muscle of young men and women. J Histochem Cytochem. </a:t>
            </a:r>
            <a:r>
              <a:rPr lang="nn-NO" sz="900" dirty="0"/>
              <a:t>2000;48(5):623–9. PubMed PMID: 10769046.</a:t>
            </a:r>
          </a:p>
          <a:p>
            <a:pPr marL="228600" indent="-228600">
              <a:buFont typeface="+mj-lt"/>
              <a:buAutoNum type="arabicPeriod" startAt="13"/>
            </a:pPr>
            <a:r>
              <a:rPr lang="en-US" sz="900" dirty="0"/>
              <a:t>Toft I, Lindal S, Bonaa KH, Jenssen T. Quantitative measurement of muscle fiber composition in a normal population. Muscle Nerve. 2003;28(1):101–8.</a:t>
            </a:r>
          </a:p>
        </p:txBody>
      </p:sp>
    </p:spTree>
    <p:extLst>
      <p:ext uri="{BB962C8B-B14F-4D97-AF65-F5344CB8AC3E}">
        <p14:creationId xmlns:p14="http://schemas.microsoft.com/office/powerpoint/2010/main" val="335937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black and white background&#10;&#10;AI-generated content may be incorrect.">
            <a:extLst>
              <a:ext uri="{FF2B5EF4-FFF2-40B4-BE49-F238E27FC236}">
                <a16:creationId xmlns:a16="http://schemas.microsoft.com/office/drawing/2014/main" id="{9AD957A5-C0BF-3E37-669E-C6D6EF1EEAE0}"/>
              </a:ext>
            </a:extLst>
          </p:cNvPr>
          <p:cNvPicPr>
            <a:picLocks noChangeAspect="1"/>
          </p:cNvPicPr>
          <p:nvPr/>
        </p:nvPicPr>
        <p:blipFill>
          <a:blip r:embed="rId2"/>
          <a:stretch>
            <a:fillRect/>
          </a:stretch>
        </p:blipFill>
        <p:spPr>
          <a:xfrm>
            <a:off x="-1" y="0"/>
            <a:ext cx="9144001" cy="5143500"/>
          </a:xfrm>
          <a:prstGeom prst="rect">
            <a:avLst/>
          </a:prstGeom>
        </p:spPr>
      </p:pic>
      <p:sp>
        <p:nvSpPr>
          <p:cNvPr id="5" name="TextBox 4">
            <a:extLst>
              <a:ext uri="{FF2B5EF4-FFF2-40B4-BE49-F238E27FC236}">
                <a16:creationId xmlns:a16="http://schemas.microsoft.com/office/drawing/2014/main" id="{A796A591-14D5-7706-78FF-82AA21DE4D31}"/>
              </a:ext>
            </a:extLst>
          </p:cNvPr>
          <p:cNvSpPr txBox="1"/>
          <p:nvPr/>
        </p:nvSpPr>
        <p:spPr>
          <a:xfrm>
            <a:off x="767752" y="267419"/>
            <a:ext cx="2622430" cy="1200329"/>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Purpose of </a:t>
            </a:r>
          </a:p>
          <a:p>
            <a:r>
              <a:rPr lang="en-US" sz="2400" b="1" dirty="0">
                <a:solidFill>
                  <a:schemeClr val="bg1"/>
                </a:solidFill>
                <a:latin typeface="Arial" panose="020B0604020202020204" pitchFamily="34" charset="0"/>
                <a:cs typeface="Arial" panose="020B0604020202020204" pitchFamily="34" charset="0"/>
              </a:rPr>
              <a:t>the Consensus</a:t>
            </a:r>
          </a:p>
          <a:p>
            <a:r>
              <a:rPr lang="en-US" sz="2400" b="1" dirty="0">
                <a:solidFill>
                  <a:schemeClr val="bg1"/>
                </a:solidFill>
                <a:latin typeface="Arial" panose="020B0604020202020204" pitchFamily="34" charset="0"/>
                <a:cs typeface="Arial" panose="020B0604020202020204" pitchFamily="34" charset="0"/>
              </a:rPr>
              <a:t>Statement</a:t>
            </a:r>
          </a:p>
        </p:txBody>
      </p:sp>
      <p:sp>
        <p:nvSpPr>
          <p:cNvPr id="6" name="TextBox 5">
            <a:extLst>
              <a:ext uri="{FF2B5EF4-FFF2-40B4-BE49-F238E27FC236}">
                <a16:creationId xmlns:a16="http://schemas.microsoft.com/office/drawing/2014/main" id="{7CE789D3-B8AE-0F98-2EAD-2440BDE840C8}"/>
              </a:ext>
            </a:extLst>
          </p:cNvPr>
          <p:cNvSpPr txBox="1"/>
          <p:nvPr/>
        </p:nvSpPr>
        <p:spPr>
          <a:xfrm>
            <a:off x="3812876" y="130606"/>
            <a:ext cx="4908430" cy="4431983"/>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provide the latest scientific knowledge and mechanisms for the sex differences in athletic performance.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highlight the differences in anatomy and physiology between males and females that are primary determinants of the sex differences in athletic performance and in response to exercise training.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identify historical and non-physiologic factors that influence the sex differences in performance.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identify gaps in the knowledge of sex differences in athletic performance and the underlying mechanisms, providing substantial opportunities for high-impact studies. </a:t>
            </a: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367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6980861-DC4A-17D5-4431-AD74FF1F7BB4}"/>
            </a:ext>
          </a:extLst>
        </p:cNvPr>
        <p:cNvGrpSpPr/>
        <p:nvPr/>
      </p:nvGrpSpPr>
      <p:grpSpPr>
        <a:xfrm>
          <a:off x="0" y="0"/>
          <a:ext cx="0" cy="0"/>
          <a:chOff x="0" y="0"/>
          <a:chExt cx="0" cy="0"/>
        </a:xfrm>
      </p:grpSpPr>
      <p:pic>
        <p:nvPicPr>
          <p:cNvPr id="6" name="Picture 5" descr="A close-up of a network&#10;&#10;AI-generated content may be incorrect.">
            <a:extLst>
              <a:ext uri="{FF2B5EF4-FFF2-40B4-BE49-F238E27FC236}">
                <a16:creationId xmlns:a16="http://schemas.microsoft.com/office/drawing/2014/main" id="{5A90D922-391F-CD47-5805-DEBB9F69CF0C}"/>
              </a:ext>
            </a:extLst>
          </p:cNvPr>
          <p:cNvPicPr>
            <a:picLocks noChangeAspect="1"/>
          </p:cNvPicPr>
          <p:nvPr/>
        </p:nvPicPr>
        <p:blipFill>
          <a:blip r:embed="rId2"/>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49F3DFDA-6DB7-E43E-F1D6-5A21AEF0987F}"/>
              </a:ext>
            </a:extLst>
          </p:cNvPr>
          <p:cNvSpPr txBox="1"/>
          <p:nvPr/>
        </p:nvSpPr>
        <p:spPr>
          <a:xfrm>
            <a:off x="302547" y="808801"/>
            <a:ext cx="8298612" cy="369331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References</a:t>
            </a:r>
          </a:p>
          <a:p>
            <a:endParaRPr lang="en-US" dirty="0"/>
          </a:p>
          <a:p>
            <a:pPr marL="228600" indent="-228600">
              <a:buFont typeface="+mj-lt"/>
              <a:buAutoNum type="arabicPeriod" startAt="26"/>
            </a:pPr>
            <a:r>
              <a:rPr lang="en-US" sz="900" dirty="0"/>
              <a:t>Haizlip KM, Harrison BC, Leinwand LA. Sex-based differences in skeletal muscle kinetics and fiber-type composition. Physiology. 2015;30(1):30–9.</a:t>
            </a:r>
          </a:p>
          <a:p>
            <a:pPr marL="228600" indent="-228600">
              <a:buFont typeface="+mj-lt"/>
              <a:buAutoNum type="arabicPeriod" startAt="26"/>
            </a:pPr>
            <a:r>
              <a:rPr lang="en-US" sz="900" dirty="0"/>
              <a:t>Fournier G, Bernard C, Cievet-Bonfils M, et al. Sex differences in semitendinosus muscle fiber-type composition. Scand J Med Sci Sports. 2022;32(4):720–7.</a:t>
            </a:r>
          </a:p>
          <a:p>
            <a:pPr marL="228600" indent="-228600">
              <a:buFont typeface="+mj-lt"/>
              <a:buAutoNum type="arabicPeriod" startAt="26"/>
            </a:pPr>
            <a:r>
              <a:rPr lang="en-US" sz="900" dirty="0"/>
              <a:t>Horwath O, Moberg M, Larsen FJ, Philp A, Apró W, Ekblom B. Influence of sex and fiber type on the satellite cell pool in human skeletal muscle. Scand J Med Sci Sports. 2021;31(2):303–12.</a:t>
            </a:r>
          </a:p>
          <a:p>
            <a:pPr marL="228600" indent="-228600">
              <a:buFont typeface="+mj-lt"/>
              <a:buAutoNum type="arabicPeriod" startAt="26"/>
            </a:pPr>
            <a:r>
              <a:rPr lang="en-US" sz="900" dirty="0"/>
              <a:t>Porter MM, Stuart S, Boij M, Lexell J. Capillary supply of the tibialis anterior muscle in young, healthy, and moderately active men and women. J Appl Physiol. 2002;92(4):1451–7.</a:t>
            </a:r>
          </a:p>
          <a:p>
            <a:pPr marL="228600" indent="-228600">
              <a:buFont typeface="+mj-lt"/>
              <a:buAutoNum type="arabicPeriod" startAt="26"/>
            </a:pPr>
            <a:r>
              <a:rPr lang="en-US" sz="900" dirty="0"/>
              <a:t>Roepstorff C, Thiele M, Hillig T, et al. Higher skeletal muscle alpha2AMPK activation and lower energy charge and fat oxidation in men than in women during </a:t>
            </a:r>
            <a:r>
              <a:rPr lang="fr-FR" sz="900" dirty="0"/>
              <a:t>submaximal exercise. J Physiol. 2006;574(Pt 1):125–38.</a:t>
            </a:r>
          </a:p>
          <a:p>
            <a:pPr marL="228600" indent="-228600">
              <a:buFont typeface="+mj-lt"/>
              <a:buAutoNum type="arabicPeriod" startAt="26"/>
            </a:pPr>
            <a:r>
              <a:rPr lang="en-US" sz="900" dirty="0"/>
              <a:t>Trappe S, Gallagher P, Harber M, Carrithers J, Fluckey J, Trappe T. Single muscle fibre contractile properties in young and old men and women. J Physiol. 2003;552(1):47–58.</a:t>
            </a:r>
          </a:p>
          <a:p>
            <a:pPr marL="228600" indent="-228600">
              <a:buFont typeface="+mj-lt"/>
              <a:buAutoNum type="arabicPeriod" startAt="26"/>
            </a:pPr>
            <a:r>
              <a:rPr lang="en-US" sz="900" dirty="0"/>
              <a:t>Barnouin Y, McPhee JS, Butler-Browne G, et al. Coupling between skeletal muscle fiber size and capillarization is maintained during healthy aging. J Cachexia Sarcopenia Muscle. 2017;8(4):647–59</a:t>
            </a:r>
          </a:p>
          <a:p>
            <a:pPr marL="228600" indent="-228600">
              <a:buFont typeface="+mj-lt"/>
              <a:buAutoNum type="arabicPeriod" startAt="26"/>
            </a:pPr>
            <a:r>
              <a:rPr lang="en-US" sz="900" dirty="0"/>
              <a:t>Miller AE, MacDougall JD, Tarnopolsky MA, Sale DG. Gender differences in strength and muscle fiber characteristics. Eur J Appl Physiol Occup Physiol. 1993;66(3):254–62.</a:t>
            </a:r>
          </a:p>
          <a:p>
            <a:pPr marL="228600" indent="-228600">
              <a:buFont typeface="+mj-lt"/>
              <a:buAutoNum type="arabicPeriod" startAt="26"/>
            </a:pPr>
            <a:r>
              <a:rPr lang="en-US" sz="900" dirty="0"/>
              <a:t>Hubal MJ, Gordish-Dressman H, Thompson PD, et al. Variability in muscle size and strength gain after unilateral resistance training. Med Sci Sports Exerc. 2005;37(6):964–72.</a:t>
            </a:r>
          </a:p>
          <a:p>
            <a:pPr marL="228600" indent="-228600">
              <a:buFont typeface="+mj-lt"/>
              <a:buAutoNum type="arabicPeriod" startAt="26"/>
            </a:pPr>
            <a:r>
              <a:rPr lang="en-US" sz="900" dirty="0"/>
              <a:t>Alcazar J, Aagaard P, Haddock B, et al. Age- and sex-specific changes in lower-limb muscle power throughout the lifespan. J Gerontol A Biol Sci Med Sci. 2020;75(7):1369–78.</a:t>
            </a:r>
          </a:p>
          <a:p>
            <a:pPr marL="228600" indent="-228600">
              <a:buFont typeface="+mj-lt"/>
              <a:buAutoNum type="arabicPeriod" startAt="26"/>
            </a:pPr>
            <a:r>
              <a:rPr lang="en-US" sz="900" dirty="0"/>
              <a:t>Sundberg CW, Kuplic A, Hassanlouei H, Hunter SK. Mechanisms for the age-related increase in fatigability of the knee extensors in old and very old </a:t>
            </a:r>
            <a:r>
              <a:rPr lang="fr-FR" sz="900" dirty="0"/>
              <a:t>adults. J Appl Physiol. 2018;125(1):146–58.</a:t>
            </a:r>
          </a:p>
          <a:p>
            <a:pPr marL="228600" indent="-228600">
              <a:buFont typeface="+mj-lt"/>
              <a:buAutoNum type="arabicPeriod" startAt="26"/>
            </a:pPr>
            <a:r>
              <a:rPr lang="en-US" sz="900" dirty="0"/>
              <a:t>Senefeld J, Yoon T, Bement MH, Hunter SK. Fatigue and recovery from dynamic contractions in men and women differ for arm and leg muscles. Muscle Nerve. 2013;48(3):436–9.</a:t>
            </a:r>
            <a:endParaRPr lang="en-US" sz="200" dirty="0"/>
          </a:p>
        </p:txBody>
      </p:sp>
    </p:spTree>
    <p:extLst>
      <p:ext uri="{BB962C8B-B14F-4D97-AF65-F5344CB8AC3E}">
        <p14:creationId xmlns:p14="http://schemas.microsoft.com/office/powerpoint/2010/main" val="2571999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DBA5F78-DDCB-F184-180B-DA9F0FA88AB0}"/>
            </a:ext>
          </a:extLst>
        </p:cNvPr>
        <p:cNvGrpSpPr/>
        <p:nvPr/>
      </p:nvGrpSpPr>
      <p:grpSpPr>
        <a:xfrm>
          <a:off x="0" y="0"/>
          <a:ext cx="0" cy="0"/>
          <a:chOff x="0" y="0"/>
          <a:chExt cx="0" cy="0"/>
        </a:xfrm>
      </p:grpSpPr>
      <p:pic>
        <p:nvPicPr>
          <p:cNvPr id="6" name="Picture 5" descr="A close-up of a network&#10;&#10;AI-generated content may be incorrect.">
            <a:extLst>
              <a:ext uri="{FF2B5EF4-FFF2-40B4-BE49-F238E27FC236}">
                <a16:creationId xmlns:a16="http://schemas.microsoft.com/office/drawing/2014/main" id="{F3B8BDB1-86DE-E5F6-FC20-EF5ED1E25F7A}"/>
              </a:ext>
            </a:extLst>
          </p:cNvPr>
          <p:cNvPicPr>
            <a:picLocks noChangeAspect="1"/>
          </p:cNvPicPr>
          <p:nvPr/>
        </p:nvPicPr>
        <p:blipFill>
          <a:blip r:embed="rId2"/>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B907B3CC-50A1-BD7C-25D3-70ED0A359038}"/>
              </a:ext>
            </a:extLst>
          </p:cNvPr>
          <p:cNvSpPr txBox="1"/>
          <p:nvPr/>
        </p:nvSpPr>
        <p:spPr>
          <a:xfrm>
            <a:off x="302547" y="817428"/>
            <a:ext cx="8298612" cy="369331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References</a:t>
            </a:r>
          </a:p>
          <a:p>
            <a:pPr marL="228600" indent="-228600">
              <a:buFont typeface="+mj-lt"/>
              <a:buAutoNum type="arabicPeriod"/>
            </a:pPr>
            <a:endParaRPr lang="en-US" sz="900" dirty="0"/>
          </a:p>
          <a:p>
            <a:pPr marL="228600" indent="-228600">
              <a:buFont typeface="+mj-lt"/>
              <a:buAutoNum type="arabicPeriod" startAt="38"/>
            </a:pPr>
            <a:r>
              <a:rPr lang="en-US" sz="900" dirty="0"/>
              <a:t>Senefeld J, Yoon T, Hunter SK. Age differences in dynamic fatigability and variability of arm and leg muscles: associations with physical function. Exp </a:t>
            </a:r>
            <a:r>
              <a:rPr lang="pt-BR" sz="900" dirty="0"/>
              <a:t>Gerontol. 2017;87(Pt A):74–83.</a:t>
            </a:r>
          </a:p>
          <a:p>
            <a:pPr marL="228600" indent="-228600">
              <a:buFont typeface="+mj-lt"/>
              <a:buAutoNum type="arabicPeriod" startAt="38"/>
            </a:pPr>
            <a:r>
              <a:rPr lang="en-US" sz="900" dirty="0"/>
              <a:t>Russ DW, Towse TF, Wigmore DM, Lanza IR, Kent-Braun JA. Contrasting influences of age and sex on muscle fatigue. Med Sci Sports Exerc. 2008;40(2): 234–41.</a:t>
            </a:r>
          </a:p>
          <a:p>
            <a:pPr marL="228600" indent="-228600">
              <a:buFont typeface="+mj-lt"/>
              <a:buAutoNum type="arabicPeriod" startAt="38"/>
            </a:pPr>
            <a:r>
              <a:rPr lang="en-US" sz="900" dirty="0"/>
              <a:t>Avin KG, Naughton MR, Ford BW, et al. Sex differences in fatigue resistance are muscle group dependent. Med Sci Sports Exerc. 2010;42(10):1943–50.</a:t>
            </a:r>
          </a:p>
          <a:p>
            <a:pPr marL="228600" indent="-228600">
              <a:buFont typeface="+mj-lt"/>
              <a:buAutoNum type="arabicPeriod" startAt="38"/>
            </a:pPr>
            <a:r>
              <a:rPr lang="en-US" sz="900" dirty="0"/>
              <a:t>Maughan RJ, Watson JS, Weir J. Strength and cross-sectional area of human skeletal muscle. J Physiol. 1983;338:37–49</a:t>
            </a:r>
          </a:p>
          <a:p>
            <a:pPr marL="228600" indent="-228600">
              <a:buFont typeface="+mj-lt"/>
              <a:buAutoNum type="arabicPeriod" startAt="38"/>
            </a:pPr>
            <a:r>
              <a:rPr lang="en-US" sz="900" dirty="0"/>
              <a:t>Lindle RS, Metter EJ, Lynch NA, et al. Age and gender comparisons of muscle strength in 654 women and men aged 20–93 yr. J Appl Physiol. 1997; </a:t>
            </a:r>
            <a:r>
              <a:rPr lang="nn-NO" sz="900" dirty="0"/>
              <a:t>83(5):1581–7. PubMed PMID: 9375323.</a:t>
            </a:r>
          </a:p>
          <a:p>
            <a:pPr marL="228600" indent="-228600">
              <a:buFont typeface="+mj-lt"/>
              <a:buAutoNum type="arabicPeriod" startAt="38"/>
            </a:pPr>
            <a:r>
              <a:rPr lang="en-US" sz="900" dirty="0"/>
              <a:t>Welle S, Tawil R, Thornton CA. Sex-related differences in gene expression in human skeletal muscle. PLoS One. 2008;3(1):e1385.</a:t>
            </a:r>
          </a:p>
          <a:p>
            <a:pPr marL="228600" indent="-228600">
              <a:buFont typeface="+mj-lt"/>
              <a:buAutoNum type="arabicPeriod" startAt="38"/>
            </a:pPr>
            <a:r>
              <a:rPr lang="en-US" sz="900" dirty="0"/>
              <a:t>Ivey FM, Tracy BL, Lemmer JT, et al. Effects of strength training and detraining on muscle quality: age and gender comparisons. J Gerontol A Biol Sci Med Sci. 2000;55(3):B152–7; discussion B8-9. PubMed PMID: 10795719.</a:t>
            </a:r>
          </a:p>
          <a:p>
            <a:pPr marL="228600" indent="-228600">
              <a:buFont typeface="+mj-lt"/>
              <a:buAutoNum type="arabicPeriod" startAt="38"/>
            </a:pPr>
            <a:r>
              <a:rPr lang="en-US" sz="900" dirty="0"/>
              <a:t>Sundberg CW, Hunter SK, Bundle MW. Rates of performance loss and neuromuscular activity in men and women during cycling: evidence for a common metabolic basis of muscle fatigue. J Appl Physiol. 2017;122(1):130–41.</a:t>
            </a:r>
          </a:p>
          <a:p>
            <a:pPr marL="228600" indent="-228600">
              <a:buFont typeface="+mj-lt"/>
              <a:buAutoNum type="arabicPeriod" startAt="38"/>
            </a:pPr>
            <a:r>
              <a:rPr lang="en-US" sz="900" dirty="0"/>
              <a:t>James JJ, Leach OK, Young AM, et al. The exercise power-duration relationship is equally reproducible in eumenorrheic female and male humans. J Appl Physiol. 2023;134(2):230–41.</a:t>
            </a:r>
          </a:p>
          <a:p>
            <a:pPr marL="228600" indent="-228600">
              <a:buFont typeface="+mj-lt"/>
              <a:buAutoNum type="arabicPeriod" startAt="38"/>
            </a:pPr>
            <a:r>
              <a:rPr lang="en-US" sz="900" dirty="0"/>
              <a:t>Esbjornsson-Liljedahl M, Bodin K, Jansson E. Smaller muscle ATP reduction in women than in men by repeated bouts of sprint exercise. J Appl Physiol. </a:t>
            </a:r>
            <a:r>
              <a:rPr lang="nn-NO" sz="900" dirty="0"/>
              <a:t>2002;93(3):1075–83. PubMed PMID: 12183505.</a:t>
            </a:r>
          </a:p>
          <a:p>
            <a:pPr marL="228600" indent="-228600">
              <a:buFont typeface="+mj-lt"/>
              <a:buAutoNum type="arabicPeriod" startAt="38"/>
            </a:pPr>
            <a:r>
              <a:rPr lang="en-US" sz="900" dirty="0"/>
              <a:t>Zera JN, Nagle EF, Connell E, et al. Gender differences and the influence of body composition on land and pool-based assessments of anaerobic power and capacity. Int J Environ Res Public Health. 2022;19(13):7902.</a:t>
            </a:r>
          </a:p>
          <a:p>
            <a:pPr marL="228600" indent="-228600">
              <a:buFont typeface="+mj-lt"/>
              <a:buAutoNum type="arabicPeriod" startAt="38"/>
            </a:pPr>
            <a:r>
              <a:rPr lang="en-US" sz="900" dirty="0"/>
              <a:t>Sollie O, Losnegard T. Sex differences in physiological determinants of performance in elite adolescent, junior, and senior cross-country skiers. Int J Sports Physiol Perform. 2022;17(8):1304–11.</a:t>
            </a:r>
          </a:p>
          <a:p>
            <a:pPr marL="228600" indent="-228600">
              <a:buFont typeface="+mj-lt"/>
              <a:buAutoNum type="arabicPeriod" startAt="38"/>
            </a:pPr>
            <a:r>
              <a:rPr lang="en-US" sz="900" dirty="0"/>
              <a:t>Mayhew JL, Salm PC. Gender differences in anaerobic power tests. Eur J Appl Physiol Occup Physiol. 1990;60(2):133–8.</a:t>
            </a:r>
          </a:p>
          <a:p>
            <a:endParaRPr lang="en-US" dirty="0"/>
          </a:p>
        </p:txBody>
      </p:sp>
    </p:spTree>
    <p:extLst>
      <p:ext uri="{BB962C8B-B14F-4D97-AF65-F5344CB8AC3E}">
        <p14:creationId xmlns:p14="http://schemas.microsoft.com/office/powerpoint/2010/main" val="4003217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E551B16-E6DC-087F-B563-0A86228320DD}"/>
            </a:ext>
          </a:extLst>
        </p:cNvPr>
        <p:cNvGrpSpPr/>
        <p:nvPr/>
      </p:nvGrpSpPr>
      <p:grpSpPr>
        <a:xfrm>
          <a:off x="0" y="0"/>
          <a:ext cx="0" cy="0"/>
          <a:chOff x="0" y="0"/>
          <a:chExt cx="0" cy="0"/>
        </a:xfrm>
      </p:grpSpPr>
      <p:pic>
        <p:nvPicPr>
          <p:cNvPr id="6" name="Picture 5" descr="A close-up of a network&#10;&#10;AI-generated content may be incorrect.">
            <a:extLst>
              <a:ext uri="{FF2B5EF4-FFF2-40B4-BE49-F238E27FC236}">
                <a16:creationId xmlns:a16="http://schemas.microsoft.com/office/drawing/2014/main" id="{AE2BA161-A508-D55C-4A28-16EEEC119A4F}"/>
              </a:ext>
            </a:extLst>
          </p:cNvPr>
          <p:cNvPicPr>
            <a:picLocks noChangeAspect="1"/>
          </p:cNvPicPr>
          <p:nvPr/>
        </p:nvPicPr>
        <p:blipFill>
          <a:blip r:embed="rId2"/>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C64DB900-BDE8-F01F-D24A-670E1F7B8902}"/>
              </a:ext>
            </a:extLst>
          </p:cNvPr>
          <p:cNvSpPr txBox="1"/>
          <p:nvPr/>
        </p:nvSpPr>
        <p:spPr>
          <a:xfrm>
            <a:off x="302547" y="817428"/>
            <a:ext cx="8298612" cy="313932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References</a:t>
            </a:r>
          </a:p>
          <a:p>
            <a:pPr marL="228600" indent="-228600">
              <a:buFont typeface="+mj-lt"/>
              <a:buAutoNum type="arabicPeriod"/>
            </a:pPr>
            <a:endParaRPr lang="en-US" sz="900" dirty="0"/>
          </a:p>
          <a:p>
            <a:endParaRPr lang="en-US" dirty="0"/>
          </a:p>
          <a:p>
            <a:pPr marL="228600" indent="-228600">
              <a:buFont typeface="+mj-lt"/>
              <a:buAutoNum type="arabicPeriod" startAt="51"/>
            </a:pPr>
            <a:r>
              <a:rPr lang="en-US" sz="900" dirty="0"/>
              <a:t>Maud PJ, Shultz BB. Gender comparisons in anaerobic power and anaerobic capacity tests. Br J Sports Med. 1986;20(2):51–4.</a:t>
            </a:r>
          </a:p>
          <a:p>
            <a:pPr marL="228600" indent="-228600">
              <a:buFont typeface="+mj-lt"/>
              <a:buAutoNum type="arabicPeriod" startAt="51"/>
            </a:pPr>
            <a:r>
              <a:rPr lang="en-US" sz="900" dirty="0"/>
              <a:t>Weber CL, Chia M, Inbar O. Gender differences in anaerobic power of the arms and legs—a scaling issue. Med Sci Sports Exerc. 2006;38(1):129–37.</a:t>
            </a:r>
          </a:p>
          <a:p>
            <a:pPr marL="228600" indent="-228600">
              <a:buFont typeface="+mj-lt"/>
              <a:buAutoNum type="arabicPeriod" startAt="51"/>
            </a:pPr>
            <a:r>
              <a:rPr lang="en-US" sz="900" dirty="0"/>
              <a:t>Mayhew JL, Hancock K, Rollison L, Ball TE, Bowen JC. Contributions of strength and body composition to the gender difference in anaerobic power. J Sports Med Phys Fitness. 2001;41(1):33–8.</a:t>
            </a:r>
          </a:p>
          <a:p>
            <a:pPr marL="228600" indent="-228600">
              <a:buFont typeface="+mj-lt"/>
              <a:buAutoNum type="arabicPeriod" startAt="51"/>
            </a:pPr>
            <a:r>
              <a:rPr lang="en-US" sz="900" dirty="0"/>
              <a:t>Esbjornsson M, Sylven C, Holm I, Jansson E. Fast twitch fibres may predict anaerobic performance in both females and males. Int J Sports Med. 1993;14(05):257–63.</a:t>
            </a:r>
          </a:p>
          <a:p>
            <a:pPr marL="228600" indent="-228600">
              <a:buFont typeface="+mj-lt"/>
              <a:buAutoNum type="arabicPeriod" startAt="51"/>
            </a:pPr>
            <a:r>
              <a:rPr lang="en-US" sz="900" dirty="0"/>
              <a:t>Murphy MM, Patton JF, Frederick FA. Comparative anaerobic power of men and women. Aviat Space Environ Med. 1986;57(7):636–41.</a:t>
            </a:r>
          </a:p>
          <a:p>
            <a:pPr marL="228600" indent="-228600">
              <a:buFont typeface="+mj-lt"/>
              <a:buAutoNum type="arabicPeriod" startAt="51"/>
            </a:pPr>
            <a:r>
              <a:rPr lang="en-US" sz="900" dirty="0"/>
              <a:t>Bulbulian R, Jeong JW, Murphy M. Comparison of anaerobic components of the Wingate and Critical Power tests in males and females. Med Sci Sports Exerc. 1996;28(10):1336–41</a:t>
            </a:r>
          </a:p>
          <a:p>
            <a:pPr marL="228600" indent="-228600">
              <a:buFont typeface="+mj-lt"/>
              <a:buAutoNum type="arabicPeriod" startAt="51"/>
            </a:pPr>
            <a:r>
              <a:rPr lang="en-US" sz="900" dirty="0"/>
              <a:t>Bredella MA. Sex differences in body composition. Adv Exp Med Biol. 2017; 1043:9–27.</a:t>
            </a:r>
          </a:p>
          <a:p>
            <a:pPr marL="228600" indent="-228600">
              <a:buFont typeface="+mj-lt"/>
              <a:buAutoNum type="arabicPeriod" startAt="51"/>
            </a:pPr>
            <a:r>
              <a:rPr lang="en-US" sz="900" dirty="0"/>
              <a:t>Healy ML, Gibney J, Pentecost C, Wheeler MJ, Sonksen PH. Endocrine profiles in 693 elite athletes in the postcompetition setting. Clin Endocrinol. 2014;81(2):294–305.</a:t>
            </a:r>
          </a:p>
          <a:p>
            <a:pPr marL="228600" indent="-228600">
              <a:buFont typeface="+mj-lt"/>
              <a:buAutoNum type="arabicPeriod" startAt="51"/>
            </a:pPr>
            <a:r>
              <a:rPr lang="en-US" sz="900" dirty="0"/>
              <a:t>Jackson AS, Stanforth PR, Gagnon J, et al. The effect of sex, age and race on estimating percentage body fat from body mass index: The Heritage Family Study. Int J Obes Relat Metab Disord. 2002;26(6):789–96.</a:t>
            </a:r>
          </a:p>
          <a:p>
            <a:pPr marL="228600" indent="-228600">
              <a:buFont typeface="+mj-lt"/>
              <a:buAutoNum type="arabicPeriod" startAt="51"/>
            </a:pPr>
            <a:r>
              <a:rPr lang="en-US" sz="900" dirty="0"/>
              <a:t>White UA, Tchoukalova YD. Sex dimorphism and depot differences in adipose tissue function. Biochim Biophys Acta. 2014;1842(3):377–92.</a:t>
            </a:r>
          </a:p>
          <a:p>
            <a:pPr marL="228600" indent="-228600">
              <a:buFont typeface="+mj-lt"/>
              <a:buAutoNum type="arabicPeriod" startAt="51"/>
            </a:pPr>
            <a:r>
              <a:rPr lang="en-US" sz="900" dirty="0"/>
              <a:t>Fryar CD, Carroll MD, Gu Q, Afful J, Ogden CL. Anthropometric reference data for children and adults: United States, 2015–2018. Vital Health Stat 3. 2021;36:1–44.</a:t>
            </a:r>
          </a:p>
          <a:p>
            <a:pPr marL="228600" indent="-228600">
              <a:buFont typeface="+mj-lt"/>
              <a:buAutoNum type="arabicPeriod" startAt="51"/>
            </a:pPr>
            <a:r>
              <a:rPr lang="en-US" sz="900" dirty="0"/>
              <a:t>Joyner MJ. Physiological limits to endurance exercise performance: influence of sex. J Physiol. 2017;595(9):2949–54</a:t>
            </a:r>
          </a:p>
          <a:p>
            <a:pPr marL="228600" indent="-228600">
              <a:buFont typeface="+mj-lt"/>
              <a:buAutoNum type="arabicPeriod" startAt="51"/>
            </a:pPr>
            <a:r>
              <a:rPr lang="en-US" sz="900" dirty="0"/>
              <a:t>Porter MM, Stuart S, Boij M, Lexell J. Capillary supply of the tibialis anterior muscle in young, healthy, and moderately active men and women. J Appl Physiol. 2002;92(4):1451–7</a:t>
            </a:r>
          </a:p>
        </p:txBody>
      </p:sp>
    </p:spTree>
    <p:extLst>
      <p:ext uri="{BB962C8B-B14F-4D97-AF65-F5344CB8AC3E}">
        <p14:creationId xmlns:p14="http://schemas.microsoft.com/office/powerpoint/2010/main" val="1010000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E6176A1-50BF-AED5-2D0F-A509B43ABCE9}"/>
            </a:ext>
          </a:extLst>
        </p:cNvPr>
        <p:cNvGrpSpPr/>
        <p:nvPr/>
      </p:nvGrpSpPr>
      <p:grpSpPr>
        <a:xfrm>
          <a:off x="0" y="0"/>
          <a:ext cx="0" cy="0"/>
          <a:chOff x="0" y="0"/>
          <a:chExt cx="0" cy="0"/>
        </a:xfrm>
      </p:grpSpPr>
      <p:pic>
        <p:nvPicPr>
          <p:cNvPr id="6" name="Picture 5" descr="A close-up of a network&#10;&#10;AI-generated content may be incorrect.">
            <a:extLst>
              <a:ext uri="{FF2B5EF4-FFF2-40B4-BE49-F238E27FC236}">
                <a16:creationId xmlns:a16="http://schemas.microsoft.com/office/drawing/2014/main" id="{3344C28A-73F5-CD5A-F284-D397F126F7C0}"/>
              </a:ext>
            </a:extLst>
          </p:cNvPr>
          <p:cNvPicPr>
            <a:picLocks noChangeAspect="1"/>
          </p:cNvPicPr>
          <p:nvPr/>
        </p:nvPicPr>
        <p:blipFill>
          <a:blip r:embed="rId2"/>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C9C9677B-83A2-FC16-34A1-E36C6660EB4C}"/>
              </a:ext>
            </a:extLst>
          </p:cNvPr>
          <p:cNvSpPr txBox="1"/>
          <p:nvPr/>
        </p:nvSpPr>
        <p:spPr>
          <a:xfrm>
            <a:off x="302547" y="808802"/>
            <a:ext cx="8298612" cy="327782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References</a:t>
            </a:r>
          </a:p>
          <a:p>
            <a:endParaRPr lang="en-US" dirty="0"/>
          </a:p>
          <a:p>
            <a:pPr marL="228600" indent="-228600">
              <a:buFont typeface="+mj-lt"/>
              <a:buAutoNum type="arabicPeriod" startAt="64"/>
            </a:pPr>
            <a:r>
              <a:rPr lang="en-US" sz="900" dirty="0"/>
              <a:t>Kaplowitz PB, Oberfield SE. Reexamination of the age limit for defining when puberty is precocious in girls in the United States: implications for evaluation and treatment. Drug and Therapeutics and Executive Committees of the Lawson Wilkins Pediatric Endocrine Society. Pediatrics. 1999;104(4):936–41.</a:t>
            </a:r>
          </a:p>
          <a:p>
            <a:pPr marL="228600" indent="-228600">
              <a:buFont typeface="+mj-lt"/>
              <a:buAutoNum type="arabicPeriod" startAt="64"/>
            </a:pPr>
            <a:r>
              <a:rPr lang="en-US" sz="900" dirty="0"/>
              <a:t>Handelsman DJ. Sex differences in athletic performance emerge coinciding with the onset of male puberty. Clin Endocrinol. 2017;87(1):68–72</a:t>
            </a:r>
          </a:p>
          <a:p>
            <a:pPr marL="228600" indent="-228600">
              <a:buFont typeface="+mj-lt"/>
              <a:buAutoNum type="arabicPeriod" startAt="64"/>
            </a:pPr>
            <a:r>
              <a:rPr lang="en-US" sz="900" dirty="0"/>
              <a:t>Mizuguchi S, Cunanan AJ, Suarez DG, et al. Performance comparisons of youth weightlifters as a function of age group and sex. J Funct Morphol Kinesiol. 2021;6(3):57. PubMed PMID: 34201880; PubMed Central PMCID: PMC8293357. doi:10.3390/jfmk6030057.</a:t>
            </a:r>
          </a:p>
          <a:p>
            <a:pPr marL="228600" indent="-228600">
              <a:buFont typeface="+mj-lt"/>
              <a:buAutoNum type="arabicPeriod" startAt="64"/>
            </a:pPr>
            <a:r>
              <a:rPr lang="en-US" sz="900" dirty="0"/>
              <a:t>Sperling M. Pediatric Endocrinology. 4th ed. Philadelphia (PA): Saunders/ Elsevier; 2014, p. 2014</a:t>
            </a:r>
          </a:p>
          <a:p>
            <a:pPr marL="228600" indent="-228600">
              <a:buFont typeface="+mj-lt"/>
              <a:buAutoNum type="arabicPeriod" startAt="64"/>
            </a:pPr>
            <a:r>
              <a:rPr lang="en-US" sz="900" dirty="0"/>
              <a:t>Franke WW, Berendonk B. Hormonal doping and androgenization of athletes: a secret program of the German Democratic Republic government. Clin Chem. 1997;43(7):1262–79.</a:t>
            </a:r>
          </a:p>
          <a:p>
            <a:pPr marL="228600" indent="-228600">
              <a:buFont typeface="+mj-lt"/>
              <a:buAutoNum type="arabicPeriod" startAt="64"/>
            </a:pPr>
            <a:r>
              <a:rPr lang="en-US" sz="900" dirty="0"/>
              <a:t>Chao J, Rubinow KB, Kratz M, Amory JK, Matsumoto AM, Page ST. Shortterm estrogen withdrawal increases adiposity in healthy men. J Clin Endocrinol Metab. 2016;101(10):3724–31</a:t>
            </a:r>
          </a:p>
          <a:p>
            <a:pPr marL="228600" indent="-228600">
              <a:buFont typeface="+mj-lt"/>
              <a:buAutoNum type="arabicPeriod" startAt="64"/>
            </a:pPr>
            <a:r>
              <a:rPr lang="en-US" sz="900" dirty="0"/>
              <a:t>Finkelstein JS, Yu EW, Burnett-Bowie SA. Gonadal steroids and body composition, strength, and sexual function in men. N Engl J Med. 2013;369(25):2457</a:t>
            </a:r>
          </a:p>
          <a:p>
            <a:pPr marL="228600" indent="-228600">
              <a:buFont typeface="+mj-lt"/>
              <a:buAutoNum type="arabicPeriod" startAt="64"/>
            </a:pPr>
            <a:r>
              <a:rPr lang="en-US" sz="900" dirty="0"/>
              <a:t>Teede HJ, Misso ML, Costello MF, et al. Recommendations from the international evidence-based guideline for the assessment and management of polycystic ovary syndrome. Fertil Steril. 2018;110(3):364–79</a:t>
            </a:r>
          </a:p>
          <a:p>
            <a:pPr marL="228600" indent="-228600">
              <a:buFont typeface="+mj-lt"/>
              <a:buAutoNum type="arabicPeriod" startAt="64"/>
            </a:pPr>
            <a:r>
              <a:rPr lang="en-US" sz="900" dirty="0"/>
              <a:t>De Souza MJ, Koltun KJ, Williams NI. The role of energy availability in reproductive function in the female athlete triad and extension of its effects to men: an initial working model of a similar syndrome in male athletes. Sports Med. 2019;49(Suppl 2):125–37.</a:t>
            </a:r>
          </a:p>
          <a:p>
            <a:pPr marL="228600" indent="-228600">
              <a:buFont typeface="+mj-lt"/>
              <a:buAutoNum type="arabicPeriod" startAt="64"/>
            </a:pPr>
            <a:r>
              <a:rPr lang="en-US" sz="900" dirty="0"/>
              <a:t>Hughes IA, Werner R, Bunch T, Hiort O. Androgen insensitivity syndrome. Semin Reprod Med. 2012;30(5):432–42. PubMed PMID: 23044881. doi:10. 1055/s-0032-1324728.</a:t>
            </a:r>
          </a:p>
          <a:p>
            <a:pPr marL="228600" indent="-228600">
              <a:buFont typeface="+mj-lt"/>
              <a:buAutoNum type="arabicPeriod" startAt="64"/>
            </a:pPr>
            <a:r>
              <a:rPr lang="en-US" sz="900" dirty="0"/>
              <a:t>Howden EJ, Perhonen M, Peshock RM, et al. Females have a blunted cardiovascular response to one year of intensive supervised endurance training. J Appl Physiol. 2015;119(1):37–46</a:t>
            </a:r>
          </a:p>
        </p:txBody>
      </p:sp>
    </p:spTree>
    <p:extLst>
      <p:ext uri="{BB962C8B-B14F-4D97-AF65-F5344CB8AC3E}">
        <p14:creationId xmlns:p14="http://schemas.microsoft.com/office/powerpoint/2010/main" val="172525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black and white background with purple lines and dots&#10;&#10;AI-generated content may be incorrect.">
            <a:extLst>
              <a:ext uri="{FF2B5EF4-FFF2-40B4-BE49-F238E27FC236}">
                <a16:creationId xmlns:a16="http://schemas.microsoft.com/office/drawing/2014/main" id="{FE97543F-11CA-8276-D0F1-CA0A9725363E}"/>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9B29F989-634A-DB1A-178D-C07D9CFC35CC}"/>
              </a:ext>
            </a:extLst>
          </p:cNvPr>
          <p:cNvSpPr txBox="1"/>
          <p:nvPr/>
        </p:nvSpPr>
        <p:spPr>
          <a:xfrm>
            <a:off x="767752" y="267419"/>
            <a:ext cx="262243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Introduction</a:t>
            </a:r>
          </a:p>
        </p:txBody>
      </p:sp>
      <p:sp>
        <p:nvSpPr>
          <p:cNvPr id="6" name="TextBox 5">
            <a:extLst>
              <a:ext uri="{FF2B5EF4-FFF2-40B4-BE49-F238E27FC236}">
                <a16:creationId xmlns:a16="http://schemas.microsoft.com/office/drawing/2014/main" id="{36A8ABCE-AE14-4C3D-AC85-126FD405B22C}"/>
              </a:ext>
            </a:extLst>
          </p:cNvPr>
          <p:cNvSpPr txBox="1"/>
          <p:nvPr/>
        </p:nvSpPr>
        <p:spPr>
          <a:xfrm>
            <a:off x="3935424" y="467985"/>
            <a:ext cx="4908430" cy="4124206"/>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Biological sex is a primary determinant of athletic performance because of fundamental sex differences in anatomy and physiology dictated by sex chromosomes and sex hormones.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Adult men are typically stronger, more powerful, and faster than women of similar age and training status.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athletic events and sports relying on endurance, muscle strength, speed and power, males typically outperform females by 10-30% depending on the requirements of the event.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These sex differences in performance emerge with the onset of puberty and coincide with the increase in endogenous sex steroid hormones, in particular testosterone in males, which increases 30-fold by adulthood, but remains low in females.</a:t>
            </a:r>
          </a:p>
          <a:p>
            <a:endParaRPr lang="en-US" sz="1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53526DB-6124-3C8A-629A-4A3256B6A4C6}"/>
              </a:ext>
            </a:extLst>
          </p:cNvPr>
          <p:cNvPicPr>
            <a:picLocks noChangeAspect="1"/>
          </p:cNvPicPr>
          <p:nvPr/>
        </p:nvPicPr>
        <p:blipFill>
          <a:blip r:embed="rId3"/>
          <a:stretch>
            <a:fillRect/>
          </a:stretch>
        </p:blipFill>
        <p:spPr>
          <a:xfrm>
            <a:off x="216817" y="1035548"/>
            <a:ext cx="3572758" cy="3521110"/>
          </a:xfrm>
          <a:prstGeom prst="rect">
            <a:avLst/>
          </a:prstGeom>
        </p:spPr>
      </p:pic>
    </p:spTree>
    <p:extLst>
      <p:ext uri="{BB962C8B-B14F-4D97-AF65-F5344CB8AC3E}">
        <p14:creationId xmlns:p14="http://schemas.microsoft.com/office/powerpoint/2010/main" val="2720847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0414BFA-7D99-2F41-C352-0FFBDF8EC231}"/>
            </a:ext>
          </a:extLst>
        </p:cNvPr>
        <p:cNvGrpSpPr/>
        <p:nvPr/>
      </p:nvGrpSpPr>
      <p:grpSpPr>
        <a:xfrm>
          <a:off x="0" y="0"/>
          <a:ext cx="0" cy="0"/>
          <a:chOff x="0" y="0"/>
          <a:chExt cx="0" cy="0"/>
        </a:xfrm>
      </p:grpSpPr>
      <p:pic>
        <p:nvPicPr>
          <p:cNvPr id="4" name="Picture 3" descr="A black and white background with purple lines and dots&#10;&#10;AI-generated content may be incorrect.">
            <a:extLst>
              <a:ext uri="{FF2B5EF4-FFF2-40B4-BE49-F238E27FC236}">
                <a16:creationId xmlns:a16="http://schemas.microsoft.com/office/drawing/2014/main" id="{CA4B5ADE-9FA5-7216-D93D-6F0E6AB05AE9}"/>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A9D949E4-D0F1-FE64-D912-C08E7DD1FBB4}"/>
              </a:ext>
            </a:extLst>
          </p:cNvPr>
          <p:cNvSpPr txBox="1"/>
          <p:nvPr/>
        </p:nvSpPr>
        <p:spPr>
          <a:xfrm>
            <a:off x="767752" y="267419"/>
            <a:ext cx="2622430"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Historical Perspectives</a:t>
            </a:r>
          </a:p>
        </p:txBody>
      </p:sp>
      <p:sp>
        <p:nvSpPr>
          <p:cNvPr id="6" name="TextBox 5">
            <a:extLst>
              <a:ext uri="{FF2B5EF4-FFF2-40B4-BE49-F238E27FC236}">
                <a16:creationId xmlns:a16="http://schemas.microsoft.com/office/drawing/2014/main" id="{BEEF92E3-F27E-98A0-89A9-67C69813CE35}"/>
              </a:ext>
            </a:extLst>
          </p:cNvPr>
          <p:cNvSpPr txBox="1"/>
          <p:nvPr/>
        </p:nvSpPr>
        <p:spPr>
          <a:xfrm>
            <a:off x="157591" y="1098416"/>
            <a:ext cx="3625346" cy="3970318"/>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sex difference in performance is larger than explained by physiological and anatomical differences between males and females particularly among lower ranked athletes. </a:t>
            </a:r>
          </a:p>
          <a:p>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This is in part due to women having less opportunity, inequitable access to sports, facilities, and training than men, and higher dropout rates of female athletes than males.</a:t>
            </a:r>
          </a:p>
          <a:p>
            <a:pPr marL="285750" indent="-2857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Both past and present research studies of athletic performance, acute exercise and exercise training involve the testing of more men than women, or a lack of distinction between the sexes. </a:t>
            </a:r>
          </a:p>
          <a:p>
            <a:pPr marL="285750" indent="-2857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Consequently, because of the historical predominance of research and athletic participation of men compared with women, less is known about the physiology of women athletes, limits in their athletic ability, and the acute and adaptive response of women to exercise and training relative to men.</a:t>
            </a:r>
          </a:p>
          <a:p>
            <a:endParaRPr lang="en-US" sz="1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F854B20-82E9-BB48-EEED-49A27DA80480}"/>
              </a:ext>
            </a:extLst>
          </p:cNvPr>
          <p:cNvSpPr txBox="1"/>
          <p:nvPr/>
        </p:nvSpPr>
        <p:spPr>
          <a:xfrm>
            <a:off x="3940528" y="1377225"/>
            <a:ext cx="1521869" cy="923330"/>
          </a:xfrm>
          <a:prstGeom prst="rect">
            <a:avLst/>
          </a:prstGeom>
          <a:noFill/>
        </p:spPr>
        <p:txBody>
          <a:bodyPr wrap="square">
            <a:spAutoFit/>
          </a:bodyPr>
          <a:lstStyle/>
          <a:p>
            <a:r>
              <a:rPr lang="en-US" sz="900" b="1" i="0" u="none" strike="noStrike" baseline="0" dirty="0">
                <a:solidFill>
                  <a:srgbClr val="002F3B"/>
                </a:solidFill>
                <a:latin typeface="Neue Haas Grotesk Text Pro" panose="020B0504020202020204" pitchFamily="34" charset="0"/>
              </a:rPr>
              <a:t>Table 1. Historical Events and Policy Influencing Participation and Equity in Women’s Sport and Health Research.</a:t>
            </a:r>
            <a:endParaRPr lang="en-US" sz="900" dirty="0"/>
          </a:p>
        </p:txBody>
      </p:sp>
      <p:pic>
        <p:nvPicPr>
          <p:cNvPr id="11" name="Picture 10">
            <a:extLst>
              <a:ext uri="{FF2B5EF4-FFF2-40B4-BE49-F238E27FC236}">
                <a16:creationId xmlns:a16="http://schemas.microsoft.com/office/drawing/2014/main" id="{B2C60B15-1138-8EF9-6368-D96738EFD9E9}"/>
              </a:ext>
            </a:extLst>
          </p:cNvPr>
          <p:cNvPicPr>
            <a:picLocks noChangeAspect="1"/>
          </p:cNvPicPr>
          <p:nvPr/>
        </p:nvPicPr>
        <p:blipFill>
          <a:blip r:embed="rId3"/>
          <a:stretch>
            <a:fillRect/>
          </a:stretch>
        </p:blipFill>
        <p:spPr>
          <a:xfrm>
            <a:off x="3996965" y="3766275"/>
            <a:ext cx="3466598" cy="1337985"/>
          </a:xfrm>
          <a:prstGeom prst="rect">
            <a:avLst/>
          </a:prstGeom>
        </p:spPr>
      </p:pic>
      <p:pic>
        <p:nvPicPr>
          <p:cNvPr id="13" name="Picture 12">
            <a:extLst>
              <a:ext uri="{FF2B5EF4-FFF2-40B4-BE49-F238E27FC236}">
                <a16:creationId xmlns:a16="http://schemas.microsoft.com/office/drawing/2014/main" id="{C54E7981-F1C5-0730-7291-167A37D6A72E}"/>
              </a:ext>
            </a:extLst>
          </p:cNvPr>
          <p:cNvPicPr>
            <a:picLocks noChangeAspect="1"/>
          </p:cNvPicPr>
          <p:nvPr/>
        </p:nvPicPr>
        <p:blipFill>
          <a:blip r:embed="rId4"/>
          <a:stretch>
            <a:fillRect/>
          </a:stretch>
        </p:blipFill>
        <p:spPr>
          <a:xfrm>
            <a:off x="5462397" y="78480"/>
            <a:ext cx="3397243" cy="3687795"/>
          </a:xfrm>
          <a:prstGeom prst="rect">
            <a:avLst/>
          </a:prstGeom>
        </p:spPr>
      </p:pic>
    </p:spTree>
    <p:extLst>
      <p:ext uri="{BB962C8B-B14F-4D97-AF65-F5344CB8AC3E}">
        <p14:creationId xmlns:p14="http://schemas.microsoft.com/office/powerpoint/2010/main" val="392143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51990CD3-1C67-7946-BA3F-6BE74202E29A}"/>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9732F968-DF1E-1474-76F5-221DD9E5586F}"/>
              </a:ext>
            </a:extLst>
          </p:cNvPr>
          <p:cNvSpPr txBox="1"/>
          <p:nvPr/>
        </p:nvSpPr>
        <p:spPr>
          <a:xfrm>
            <a:off x="0" y="0"/>
            <a:ext cx="3614800" cy="5324535"/>
          </a:xfrm>
          <a:prstGeom prst="rect">
            <a:avLst/>
          </a:prstGeom>
          <a:solidFill>
            <a:srgbClr val="00B0F0"/>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Sex Differences in Athletic Performance</a:t>
            </a:r>
          </a:p>
          <a:p>
            <a:pPr algn="ctr"/>
            <a:endParaRPr lang="en-US" sz="1400" b="1"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rate of improvement in athletic performance of women has exceeded that of men in the last 100 years across a multitude of sports as women have gained access to training, equipment, facilities, and opportunities.</a:t>
            </a:r>
          </a:p>
          <a:p>
            <a:r>
              <a:rPr lang="en-US"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Sex differences in athletic performance that involve strength, power and/or endurance are sizable and determined by biological differences between males and females. </a:t>
            </a:r>
          </a:p>
          <a:p>
            <a:pPr marL="171450" indent="-171450">
              <a:buFont typeface="Arial" panose="020B0604020202020204" pitchFamily="34" charset="0"/>
              <a:buChar char="•"/>
            </a:pPr>
            <a:endParaRPr lang="en-US"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Adult men on average are stronger, more powerful, and faster over short and long distances than women of similar age and training status.</a:t>
            </a:r>
          </a:p>
          <a:p>
            <a:pPr marL="171450" indent="-171450">
              <a:buFont typeface="Arial" panose="020B0604020202020204" pitchFamily="34" charset="0"/>
              <a:buChar char="•"/>
            </a:pPr>
            <a:endParaRPr lang="en-US"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Sex differences in the world records and best performances of athletic events that rely on endurance and muscular power range from approximately 10 to 30%.</a:t>
            </a:r>
          </a:p>
          <a:p>
            <a:pPr marL="171450" indent="-171450">
              <a:buFont typeface="Arial" panose="020B0604020202020204" pitchFamily="34" charset="0"/>
              <a:buChar char="•"/>
            </a:pPr>
            <a:endParaRPr lang="en-US"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These differences primarily represent the physical and anatomical abilities and limitations of males and females, largely independent of motivation, and access/opportunity to elite level training.</a:t>
            </a:r>
          </a:p>
        </p:txBody>
      </p:sp>
      <p:pic>
        <p:nvPicPr>
          <p:cNvPr id="3" name="Picture 2">
            <a:extLst>
              <a:ext uri="{FF2B5EF4-FFF2-40B4-BE49-F238E27FC236}">
                <a16:creationId xmlns:a16="http://schemas.microsoft.com/office/drawing/2014/main" id="{6A5F31FF-8F83-B230-C79C-C9A81AC1AC75}"/>
              </a:ext>
            </a:extLst>
          </p:cNvPr>
          <p:cNvPicPr>
            <a:picLocks noChangeAspect="1"/>
          </p:cNvPicPr>
          <p:nvPr/>
        </p:nvPicPr>
        <p:blipFill>
          <a:blip r:embed="rId3"/>
          <a:stretch>
            <a:fillRect/>
          </a:stretch>
        </p:blipFill>
        <p:spPr>
          <a:xfrm>
            <a:off x="3614800" y="273451"/>
            <a:ext cx="5529200" cy="3565984"/>
          </a:xfrm>
          <a:prstGeom prst="rect">
            <a:avLst/>
          </a:prstGeom>
        </p:spPr>
      </p:pic>
      <p:sp>
        <p:nvSpPr>
          <p:cNvPr id="7" name="TextBox 6">
            <a:extLst>
              <a:ext uri="{FF2B5EF4-FFF2-40B4-BE49-F238E27FC236}">
                <a16:creationId xmlns:a16="http://schemas.microsoft.com/office/drawing/2014/main" id="{14639911-6C71-1384-0461-7AAE201B597D}"/>
              </a:ext>
            </a:extLst>
          </p:cNvPr>
          <p:cNvSpPr txBox="1"/>
          <p:nvPr/>
        </p:nvSpPr>
        <p:spPr>
          <a:xfrm>
            <a:off x="3614800" y="3912831"/>
            <a:ext cx="4647414" cy="400110"/>
          </a:xfrm>
          <a:prstGeom prst="rect">
            <a:avLst/>
          </a:prstGeom>
          <a:noFill/>
        </p:spPr>
        <p:txBody>
          <a:bodyPr wrap="square">
            <a:spAutoFit/>
          </a:bodyPr>
          <a:lstStyle/>
          <a:p>
            <a:r>
              <a:rPr lang="en-US" sz="1000" b="1" i="0" u="none" strike="noStrike" baseline="0" dirty="0">
                <a:solidFill>
                  <a:srgbClr val="2C2C2C"/>
                </a:solidFill>
                <a:latin typeface="Neue Haas Grotesk Text Pro" panose="020B0504020202020204" pitchFamily="34" charset="0"/>
              </a:rPr>
              <a:t>FIGURE 1. </a:t>
            </a:r>
            <a:r>
              <a:rPr lang="en-US" sz="1000" b="0" i="0" u="none" strike="noStrike" baseline="0" dirty="0">
                <a:solidFill>
                  <a:srgbClr val="2C2C2C"/>
                </a:solidFill>
                <a:latin typeface="Neue Haas Grotesk Text Pro" panose="020B0504020202020204" pitchFamily="34" charset="0"/>
              </a:rPr>
              <a:t>Top 400 m Track Running Performances in 2019 of Women (top three) and Men (senior, U20 and U18) Who Ran Faster than 50 seconds. </a:t>
            </a:r>
            <a:endParaRPr lang="en-US" sz="1000" dirty="0"/>
          </a:p>
        </p:txBody>
      </p:sp>
    </p:spTree>
    <p:extLst>
      <p:ext uri="{BB962C8B-B14F-4D97-AF65-F5344CB8AC3E}">
        <p14:creationId xmlns:p14="http://schemas.microsoft.com/office/powerpoint/2010/main" val="148796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1C02819D-097F-6309-86AE-0F5E00DA5141}"/>
              </a:ext>
            </a:extLst>
          </p:cNvPr>
          <p:cNvPicPr>
            <a:picLocks noChangeAspect="1"/>
          </p:cNvPicPr>
          <p:nvPr/>
        </p:nvPicPr>
        <p:blipFill>
          <a:blip r:embed="rId3"/>
          <a:srcRect/>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AACBE097-0423-E125-9994-89B26399D138}"/>
              </a:ext>
            </a:extLst>
          </p:cNvPr>
          <p:cNvSpPr txBox="1"/>
          <p:nvPr/>
        </p:nvSpPr>
        <p:spPr>
          <a:xfrm>
            <a:off x="220613" y="889496"/>
            <a:ext cx="3290627" cy="3693319"/>
          </a:xfrm>
          <a:prstGeom prst="rect">
            <a:avLst/>
          </a:prstGeom>
          <a:noFill/>
        </p:spPr>
        <p:txBody>
          <a:bodyPr wrap="square" rtlCol="0">
            <a:spAutoFit/>
          </a:bodyPr>
          <a:lstStyle/>
          <a:p>
            <a:pPr marL="285750" indent="-285750">
              <a:buFont typeface="Arial" panose="020B0604020202020204" pitchFamily="34" charset="0"/>
              <a:buChar char="•"/>
            </a:pPr>
            <a:r>
              <a:rPr lang="en-US" sz="1600" dirty="0"/>
              <a:t>Exposure to high levels of endogenous testosterone in males at the onset of puberty (~12 years) is the primary determinant for the large sex difference in athletic performance during puberty and in adulthood. </a:t>
            </a:r>
          </a:p>
          <a:p>
            <a:pPr marL="285750" indent="-285750">
              <a:buFont typeface="Arial" panose="020B0604020202020204" pitchFamily="34" charset="0"/>
              <a:buChar char="•"/>
            </a:pPr>
            <a:r>
              <a:rPr lang="en-US" sz="1600" dirty="0"/>
              <a:t>Prior to puberty, sex differences in athletic performance are minimal. </a:t>
            </a:r>
          </a:p>
          <a:p>
            <a:pPr marL="285750" indent="-285750">
              <a:buFont typeface="Arial" panose="020B0604020202020204" pitchFamily="34" charset="0"/>
              <a:buChar char="•"/>
            </a:pPr>
            <a:r>
              <a:rPr lang="en-US" sz="1600" dirty="0"/>
              <a:t>Testosterone, a powerful anabolic steroid, increases ~20 to 30-fold in males during puberty and is 15x higher than adult females. </a:t>
            </a:r>
          </a:p>
          <a:p>
            <a:endParaRPr lang="en-US" sz="1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42BE55A-E79E-144A-07AD-7E037A6CA42C}"/>
              </a:ext>
            </a:extLst>
          </p:cNvPr>
          <p:cNvSpPr txBox="1"/>
          <p:nvPr/>
        </p:nvSpPr>
        <p:spPr>
          <a:xfrm>
            <a:off x="4924417" y="138509"/>
            <a:ext cx="3897751" cy="4462760"/>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1600" dirty="0"/>
              <a:t>The direct and indirect effects of testosterone in males (relative to females) during puberty impact several aspects of athletic performance including muscular and anaerobic power, body composition and anthropometrics, and aerobic power.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Estradiol, the primary female sex steroid hormone, fluctuates during the menstrual cycle in females and does not have the same anabolic effects as testosterone. It is important in maintaining body composition including bone mass, skeletal muscle, fat mass, and tendon protein metabolism.</a:t>
            </a:r>
          </a:p>
          <a:p>
            <a:endParaRPr lang="en-US" sz="1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387B0E9-72FF-5DA8-ABBE-26A593667C3F}"/>
              </a:ext>
            </a:extLst>
          </p:cNvPr>
          <p:cNvSpPr txBox="1"/>
          <p:nvPr/>
        </p:nvSpPr>
        <p:spPr>
          <a:xfrm>
            <a:off x="96389" y="121583"/>
            <a:ext cx="4874689" cy="646331"/>
          </a:xfrm>
          <a:prstGeom prst="rect">
            <a:avLst/>
          </a:prstGeom>
          <a:noFill/>
        </p:spPr>
        <p:txBody>
          <a:bodyPr wrap="square">
            <a:spAutoFit/>
          </a:bodyPr>
          <a:lstStyle/>
          <a:p>
            <a:r>
              <a:rPr lang="en-US" sz="1800" b="1" i="0" u="none" strike="noStrike" baseline="0" dirty="0">
                <a:solidFill>
                  <a:srgbClr val="3B3B3B"/>
                </a:solidFill>
                <a:latin typeface="Raleway" pitchFamily="2" charset="0"/>
              </a:rPr>
              <a:t>Biological Mechanisms for Sex Differences in Athletic Performance </a:t>
            </a:r>
            <a:endParaRPr lang="en-US" dirty="0"/>
          </a:p>
        </p:txBody>
      </p:sp>
      <p:pic>
        <p:nvPicPr>
          <p:cNvPr id="7" name="Picture 6" descr="A blue circle with black background&#10;&#10;AI-generated content may be incorrect.">
            <a:extLst>
              <a:ext uri="{FF2B5EF4-FFF2-40B4-BE49-F238E27FC236}">
                <a16:creationId xmlns:a16="http://schemas.microsoft.com/office/drawing/2014/main" id="{E983F245-7E65-75EC-06D1-EA918D84E89C}"/>
              </a:ext>
            </a:extLst>
          </p:cNvPr>
          <p:cNvPicPr>
            <a:picLocks noChangeAspect="1"/>
          </p:cNvPicPr>
          <p:nvPr/>
        </p:nvPicPr>
        <p:blipFill>
          <a:blip r:embed="rId4"/>
          <a:stretch>
            <a:fillRect/>
          </a:stretch>
        </p:blipFill>
        <p:spPr>
          <a:xfrm>
            <a:off x="3731853" y="405442"/>
            <a:ext cx="1121434" cy="4485735"/>
          </a:xfrm>
          <a:prstGeom prst="rect">
            <a:avLst/>
          </a:prstGeom>
        </p:spPr>
      </p:pic>
    </p:spTree>
    <p:extLst>
      <p:ext uri="{BB962C8B-B14F-4D97-AF65-F5344CB8AC3E}">
        <p14:creationId xmlns:p14="http://schemas.microsoft.com/office/powerpoint/2010/main" val="326707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FAE63F9-7897-24F0-DF59-EF7485610F82}"/>
            </a:ext>
          </a:extLst>
        </p:cNvPr>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703DE7C2-809E-4ED9-BA48-238EB6E9AC22}"/>
              </a:ext>
            </a:extLst>
          </p:cNvPr>
          <p:cNvPicPr>
            <a:picLocks noChangeAspect="1"/>
          </p:cNvPicPr>
          <p:nvPr/>
        </p:nvPicPr>
        <p:blipFill>
          <a:blip r:embed="rId3"/>
          <a:srcRect/>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AA445E5D-9668-018D-F7C0-3C4EA5B1E890}"/>
              </a:ext>
            </a:extLst>
          </p:cNvPr>
          <p:cNvSpPr txBox="1"/>
          <p:nvPr/>
        </p:nvSpPr>
        <p:spPr>
          <a:xfrm>
            <a:off x="96389" y="889497"/>
            <a:ext cx="3682499" cy="4001095"/>
          </a:xfrm>
          <a:prstGeom prst="rect">
            <a:avLst/>
          </a:prstGeom>
          <a:noFill/>
        </p:spPr>
        <p:txBody>
          <a:bodyPr wrap="square" rtlCol="0">
            <a:spAutoFit/>
          </a:bodyPr>
          <a:lstStyle/>
          <a:p>
            <a:r>
              <a:rPr lang="en-US" sz="1600" b="1" dirty="0"/>
              <a:t>Muscular and Anerobic Power</a:t>
            </a:r>
          </a:p>
          <a:p>
            <a:pPr marL="285750" indent="-285750">
              <a:buFont typeface="Arial" panose="020B0604020202020204" pitchFamily="34" charset="0"/>
              <a:buChar char="•"/>
            </a:pPr>
            <a:r>
              <a:rPr lang="en-US" sz="1400" dirty="0"/>
              <a:t>Males have increased skeletal muscle mass than females due to larger muscle fiber cross-sectional area, particularly Type II myosin heavy chain fibers.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muscle mass and limb power of males can be twice that of females. For example, compared to similarly active males, females achieve: </a:t>
            </a:r>
          </a:p>
          <a:p>
            <a:pPr marL="742950" lvl="1" indent="-285750">
              <a:buFont typeface="Arial" panose="020B0604020202020204" pitchFamily="34" charset="0"/>
              <a:buChar char="•"/>
            </a:pPr>
            <a:r>
              <a:rPr lang="en-US" sz="1400" dirty="0"/>
              <a:t>50-60% and 60-80% of the upper and lower body strength. </a:t>
            </a:r>
          </a:p>
          <a:p>
            <a:pPr marL="742950" lvl="1" indent="-285750">
              <a:buFont typeface="Arial" panose="020B0604020202020204" pitchFamily="34" charset="0"/>
              <a:buChar char="•"/>
            </a:pPr>
            <a:r>
              <a:rPr lang="en-US" sz="1400" dirty="0"/>
              <a:t>63-67% of peak power during cycling and knee extensor single limb exercise. </a:t>
            </a:r>
          </a:p>
          <a:p>
            <a:pPr marL="742950" lvl="1" indent="-285750">
              <a:buFont typeface="Arial" panose="020B0604020202020204" pitchFamily="34" charset="0"/>
              <a:buChar char="•"/>
            </a:pPr>
            <a:r>
              <a:rPr lang="en-US" sz="1400" dirty="0"/>
              <a:t>~15-50% lower maximal anaerobic power during lower-limb maximal exercise.</a:t>
            </a:r>
            <a:endParaRPr lang="en-US" sz="9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5BF3F2D-A166-6BFF-7509-ED39F583CA23}"/>
              </a:ext>
            </a:extLst>
          </p:cNvPr>
          <p:cNvSpPr txBox="1"/>
          <p:nvPr/>
        </p:nvSpPr>
        <p:spPr>
          <a:xfrm>
            <a:off x="5314868" y="176990"/>
            <a:ext cx="3485341" cy="2246769"/>
          </a:xfrm>
          <a:prstGeom prst="rect">
            <a:avLst/>
          </a:prstGeom>
          <a:noFill/>
        </p:spPr>
        <p:txBody>
          <a:bodyPr wrap="square" rtlCol="0">
            <a:spAutoFit/>
          </a:bodyPr>
          <a:lstStyle/>
          <a:p>
            <a:r>
              <a:rPr lang="en-US" sz="1400" b="1" dirty="0"/>
              <a:t>Body Composition and Anthropometrics </a:t>
            </a:r>
            <a:endParaRPr lang="en-US" sz="1400" dirty="0"/>
          </a:p>
          <a:p>
            <a:pPr marL="285750" indent="-285750">
              <a:buFont typeface="Arial" panose="020B0604020202020204" pitchFamily="34" charset="0"/>
              <a:buChar char="•"/>
            </a:pPr>
            <a:r>
              <a:rPr lang="en-US" sz="1400" dirty="0"/>
              <a:t>Compared to females, males are ~8% taller with longer upper and lower limbs. </a:t>
            </a:r>
          </a:p>
          <a:p>
            <a:pPr marL="285750" indent="-285750">
              <a:buFont typeface="Arial" panose="020B0604020202020204" pitchFamily="34" charset="0"/>
              <a:buChar char="•"/>
            </a:pPr>
            <a:r>
              <a:rPr lang="en-US" sz="1400" dirty="0"/>
              <a:t>Males are heavier than females, with greater lean body mass (muscle and bone) and lower percentage of fat mass. </a:t>
            </a:r>
          </a:p>
          <a:p>
            <a:pPr marL="285750" indent="-285750">
              <a:buFont typeface="Arial" panose="020B0604020202020204" pitchFamily="34" charset="0"/>
              <a:buChar char="•"/>
            </a:pPr>
            <a:r>
              <a:rPr lang="en-US" sz="1400" dirty="0"/>
              <a:t>Female athletes typically have ~5-10% more body fat than similarly trained males and ~85% of the lean body mass</a:t>
            </a:r>
          </a:p>
          <a:p>
            <a:r>
              <a:rPr lang="en-US" sz="1400" dirty="0"/>
              <a:t>males when normalized to body mass.</a:t>
            </a:r>
            <a:endParaRPr lang="en-US" sz="9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1605041-72A1-5080-5389-4348355E9C79}"/>
              </a:ext>
            </a:extLst>
          </p:cNvPr>
          <p:cNvSpPr txBox="1"/>
          <p:nvPr/>
        </p:nvSpPr>
        <p:spPr>
          <a:xfrm>
            <a:off x="96389" y="121583"/>
            <a:ext cx="4874689" cy="646331"/>
          </a:xfrm>
          <a:prstGeom prst="rect">
            <a:avLst/>
          </a:prstGeom>
          <a:noFill/>
        </p:spPr>
        <p:txBody>
          <a:bodyPr wrap="square">
            <a:spAutoFit/>
          </a:bodyPr>
          <a:lstStyle/>
          <a:p>
            <a:r>
              <a:rPr lang="en-US" sz="1800" b="1" i="0" u="none" strike="noStrike" baseline="0" dirty="0">
                <a:solidFill>
                  <a:srgbClr val="3B3B3B"/>
                </a:solidFill>
                <a:latin typeface="Raleway" pitchFamily="2" charset="0"/>
              </a:rPr>
              <a:t>Biological Mechanisms for Sex Differences in Athletic Performance </a:t>
            </a:r>
            <a:endParaRPr lang="en-US" dirty="0"/>
          </a:p>
        </p:txBody>
      </p:sp>
      <p:sp>
        <p:nvSpPr>
          <p:cNvPr id="3" name="TextBox 2">
            <a:extLst>
              <a:ext uri="{FF2B5EF4-FFF2-40B4-BE49-F238E27FC236}">
                <a16:creationId xmlns:a16="http://schemas.microsoft.com/office/drawing/2014/main" id="{AFFAE36E-713C-F6C9-1884-292DB89C3CEA}"/>
              </a:ext>
            </a:extLst>
          </p:cNvPr>
          <p:cNvSpPr txBox="1"/>
          <p:nvPr/>
        </p:nvSpPr>
        <p:spPr>
          <a:xfrm>
            <a:off x="4751160" y="2337575"/>
            <a:ext cx="3194839" cy="2677656"/>
          </a:xfrm>
          <a:prstGeom prst="rect">
            <a:avLst/>
          </a:prstGeom>
          <a:noFill/>
        </p:spPr>
        <p:txBody>
          <a:bodyPr wrap="square" rtlCol="0">
            <a:spAutoFit/>
          </a:bodyPr>
          <a:lstStyle/>
          <a:p>
            <a:endParaRPr lang="en-US" sz="1400" dirty="0"/>
          </a:p>
          <a:p>
            <a:r>
              <a:rPr lang="en-US" sz="1400" b="1" dirty="0"/>
              <a:t>Aerobic Power </a:t>
            </a:r>
          </a:p>
          <a:p>
            <a:pPr marL="285750" indent="-285750">
              <a:buFont typeface="Arial" panose="020B0604020202020204" pitchFamily="34" charset="0"/>
              <a:buChar char="•"/>
            </a:pPr>
            <a:r>
              <a:rPr lang="en-US" sz="1400" dirty="0"/>
              <a:t>Males have larger airways and lungs, larger ventricular mass and myocardial contractility, and higher hemoglobin concentration and mass than females.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Elite female endurance athletes’ VO2max is ~10-14% lower than similarly trained males when normalized to body mass.</a:t>
            </a:r>
            <a:endParaRPr lang="en-US" sz="900" dirty="0">
              <a:latin typeface="Arial" panose="020B0604020202020204" pitchFamily="34" charset="0"/>
              <a:cs typeface="Arial" panose="020B0604020202020204" pitchFamily="34" charset="0"/>
            </a:endParaRPr>
          </a:p>
        </p:txBody>
      </p:sp>
      <p:pic>
        <p:nvPicPr>
          <p:cNvPr id="7" name="Picture 6" descr="A blue circle with black background&#10;&#10;AI-generated content may be incorrect.">
            <a:extLst>
              <a:ext uri="{FF2B5EF4-FFF2-40B4-BE49-F238E27FC236}">
                <a16:creationId xmlns:a16="http://schemas.microsoft.com/office/drawing/2014/main" id="{4609B40B-5E68-5090-55BD-40F3B8428CA3}"/>
              </a:ext>
            </a:extLst>
          </p:cNvPr>
          <p:cNvPicPr>
            <a:picLocks noChangeAspect="1"/>
          </p:cNvPicPr>
          <p:nvPr/>
        </p:nvPicPr>
        <p:blipFill>
          <a:blip r:embed="rId4"/>
          <a:stretch>
            <a:fillRect/>
          </a:stretch>
        </p:blipFill>
        <p:spPr>
          <a:xfrm>
            <a:off x="3731853" y="405442"/>
            <a:ext cx="1121434" cy="4485735"/>
          </a:xfrm>
          <a:prstGeom prst="rect">
            <a:avLst/>
          </a:prstGeom>
        </p:spPr>
      </p:pic>
    </p:spTree>
    <p:extLst>
      <p:ext uri="{BB962C8B-B14F-4D97-AF65-F5344CB8AC3E}">
        <p14:creationId xmlns:p14="http://schemas.microsoft.com/office/powerpoint/2010/main" val="312608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EBD9231A-61BD-53AB-E42F-D273C4D6FE88}"/>
              </a:ext>
            </a:extLst>
          </p:cNvPr>
          <p:cNvPicPr>
            <a:picLocks noChangeAspect="1"/>
          </p:cNvPicPr>
          <p:nvPr/>
        </p:nvPicPr>
        <p:blipFill>
          <a:blip r:embed="rId2"/>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A502E851-21B8-D0A6-F18B-3CAE39DC584A}"/>
              </a:ext>
            </a:extLst>
          </p:cNvPr>
          <p:cNvSpPr txBox="1"/>
          <p:nvPr/>
        </p:nvSpPr>
        <p:spPr>
          <a:xfrm>
            <a:off x="256783" y="229591"/>
            <a:ext cx="2862198" cy="923330"/>
          </a:xfrm>
          <a:prstGeom prst="rect">
            <a:avLst/>
          </a:prstGeom>
          <a:noFill/>
        </p:spPr>
        <p:txBody>
          <a:bodyPr wrap="square">
            <a:spAutoFit/>
          </a:bodyPr>
          <a:lstStyle/>
          <a:p>
            <a:r>
              <a:rPr lang="en-US" sz="1800" b="1" i="0" u="none" strike="noStrike" baseline="0" dirty="0">
                <a:solidFill>
                  <a:srgbClr val="3B3B3B"/>
                </a:solidFill>
                <a:latin typeface="Raleway" pitchFamily="2" charset="0"/>
              </a:rPr>
              <a:t>Biological Mechanisms for Sex Differences in Athletic Performance </a:t>
            </a:r>
            <a:endParaRPr lang="en-US" dirty="0"/>
          </a:p>
        </p:txBody>
      </p:sp>
      <p:sp>
        <p:nvSpPr>
          <p:cNvPr id="7" name="TextBox 6">
            <a:extLst>
              <a:ext uri="{FF2B5EF4-FFF2-40B4-BE49-F238E27FC236}">
                <a16:creationId xmlns:a16="http://schemas.microsoft.com/office/drawing/2014/main" id="{8B191B78-107B-2909-6ED3-F97D91B0228B}"/>
              </a:ext>
            </a:extLst>
          </p:cNvPr>
          <p:cNvSpPr txBox="1"/>
          <p:nvPr/>
        </p:nvSpPr>
        <p:spPr>
          <a:xfrm>
            <a:off x="6617169" y="688222"/>
            <a:ext cx="2127859" cy="1200329"/>
          </a:xfrm>
          <a:prstGeom prst="rect">
            <a:avLst/>
          </a:prstGeom>
          <a:noFill/>
        </p:spPr>
        <p:txBody>
          <a:bodyPr wrap="square">
            <a:spAutoFit/>
          </a:bodyPr>
          <a:lstStyle/>
          <a:p>
            <a:r>
              <a:rPr lang="en-US" sz="1200" b="1" i="0" u="none" strike="noStrike" baseline="0" dirty="0">
                <a:solidFill>
                  <a:srgbClr val="000000"/>
                </a:solidFill>
                <a:latin typeface="Neue Haas Grotesk Text Pro" panose="020B0504020202020204" pitchFamily="34" charset="0"/>
              </a:rPr>
              <a:t>FIGURE 6. </a:t>
            </a:r>
            <a:endParaRPr lang="en-US" sz="1200" b="0" i="0" u="none" strike="noStrike" baseline="0" dirty="0">
              <a:solidFill>
                <a:srgbClr val="000000"/>
              </a:solidFill>
              <a:latin typeface="Neue Haas Grotesk Text Pro" panose="020B0504020202020204" pitchFamily="34" charset="0"/>
            </a:endParaRPr>
          </a:p>
          <a:p>
            <a:r>
              <a:rPr lang="en-US" sz="1200" b="0" i="0" u="none" strike="noStrike" baseline="0" dirty="0">
                <a:solidFill>
                  <a:srgbClr val="000000"/>
                </a:solidFill>
                <a:latin typeface="Neue Haas Grotesk Text Pro" panose="020B0504020202020204" pitchFamily="34" charset="0"/>
              </a:rPr>
              <a:t>Type II (Fast) fiber area (%, proportional area of the cross section of the sample) of skeletal muscle in males and females. </a:t>
            </a:r>
            <a:endParaRPr lang="en-US" sz="1200" dirty="0"/>
          </a:p>
        </p:txBody>
      </p:sp>
      <p:sp>
        <p:nvSpPr>
          <p:cNvPr id="9" name="TextBox 8">
            <a:extLst>
              <a:ext uri="{FF2B5EF4-FFF2-40B4-BE49-F238E27FC236}">
                <a16:creationId xmlns:a16="http://schemas.microsoft.com/office/drawing/2014/main" id="{5C04DDE2-09F2-257E-DBB0-DFA0F56976B5}"/>
              </a:ext>
            </a:extLst>
          </p:cNvPr>
          <p:cNvSpPr txBox="1"/>
          <p:nvPr/>
        </p:nvSpPr>
        <p:spPr>
          <a:xfrm>
            <a:off x="6867393" y="3065836"/>
            <a:ext cx="1853853" cy="1015663"/>
          </a:xfrm>
          <a:prstGeom prst="rect">
            <a:avLst/>
          </a:prstGeom>
          <a:noFill/>
        </p:spPr>
        <p:txBody>
          <a:bodyPr wrap="square">
            <a:spAutoFit/>
          </a:bodyPr>
          <a:lstStyle/>
          <a:p>
            <a:r>
              <a:rPr lang="en-US" sz="1200" b="1" i="0" u="none" strike="noStrike" baseline="0" dirty="0">
                <a:solidFill>
                  <a:srgbClr val="000000"/>
                </a:solidFill>
                <a:latin typeface="Neue Haas Grotesk Text Pro" panose="020B0504020202020204" pitchFamily="34" charset="0"/>
              </a:rPr>
              <a:t>FIGURE 7. </a:t>
            </a:r>
            <a:endParaRPr lang="en-US" sz="1200" b="0" i="0" u="none" strike="noStrike" baseline="0" dirty="0">
              <a:solidFill>
                <a:srgbClr val="000000"/>
              </a:solidFill>
              <a:latin typeface="Neue Haas Grotesk Text Pro" panose="020B0504020202020204" pitchFamily="34" charset="0"/>
            </a:endParaRPr>
          </a:p>
          <a:p>
            <a:r>
              <a:rPr lang="en-US" sz="1200" b="0" i="0" u="none" strike="noStrike" baseline="0" dirty="0">
                <a:solidFill>
                  <a:srgbClr val="000000"/>
                </a:solidFill>
                <a:latin typeface="Neue Haas Grotesk Text Pro" panose="020B0504020202020204" pitchFamily="34" charset="0"/>
              </a:rPr>
              <a:t>Total testosterone concentrations of the US population aged 6 to 20 years. </a:t>
            </a:r>
            <a:endParaRPr lang="en-US" sz="1200" dirty="0"/>
          </a:p>
        </p:txBody>
      </p:sp>
      <p:pic>
        <p:nvPicPr>
          <p:cNvPr id="11" name="Picture 10">
            <a:extLst>
              <a:ext uri="{FF2B5EF4-FFF2-40B4-BE49-F238E27FC236}">
                <a16:creationId xmlns:a16="http://schemas.microsoft.com/office/drawing/2014/main" id="{AF37E8F5-08D8-8C82-1102-A957D22C823E}"/>
              </a:ext>
            </a:extLst>
          </p:cNvPr>
          <p:cNvPicPr>
            <a:picLocks noChangeAspect="1"/>
          </p:cNvPicPr>
          <p:nvPr/>
        </p:nvPicPr>
        <p:blipFill>
          <a:blip r:embed="rId3"/>
          <a:stretch>
            <a:fillRect/>
          </a:stretch>
        </p:blipFill>
        <p:spPr>
          <a:xfrm>
            <a:off x="128392" y="2571750"/>
            <a:ext cx="6739001" cy="2372829"/>
          </a:xfrm>
          <a:prstGeom prst="rect">
            <a:avLst/>
          </a:prstGeom>
        </p:spPr>
      </p:pic>
      <p:pic>
        <p:nvPicPr>
          <p:cNvPr id="2" name="Picture 1" descr="A graph of a person and person&#10;&#10;AI-generated content may be incorrect.">
            <a:extLst>
              <a:ext uri="{FF2B5EF4-FFF2-40B4-BE49-F238E27FC236}">
                <a16:creationId xmlns:a16="http://schemas.microsoft.com/office/drawing/2014/main" id="{C3CD83E1-EE43-52BF-9F42-21114A20CDE6}"/>
              </a:ext>
            </a:extLst>
          </p:cNvPr>
          <p:cNvPicPr>
            <a:picLocks noChangeAspect="1"/>
          </p:cNvPicPr>
          <p:nvPr/>
        </p:nvPicPr>
        <p:blipFill>
          <a:blip r:embed="rId4"/>
          <a:stretch>
            <a:fillRect/>
          </a:stretch>
        </p:blipFill>
        <p:spPr>
          <a:xfrm>
            <a:off x="3494528" y="204876"/>
            <a:ext cx="3125417" cy="2372265"/>
          </a:xfrm>
          <a:prstGeom prst="rect">
            <a:avLst/>
          </a:prstGeom>
        </p:spPr>
      </p:pic>
    </p:spTree>
    <p:extLst>
      <p:ext uri="{BB962C8B-B14F-4D97-AF65-F5344CB8AC3E}">
        <p14:creationId xmlns:p14="http://schemas.microsoft.com/office/powerpoint/2010/main" val="255189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8F06AC-A12D-99C2-C21E-8073B2CD585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662E956-C36F-26B3-6E01-C4E68A3C9F2F}"/>
              </a:ext>
            </a:extLst>
          </p:cNvPr>
          <p:cNvSpPr txBox="1"/>
          <p:nvPr/>
        </p:nvSpPr>
        <p:spPr>
          <a:xfrm>
            <a:off x="315942" y="155230"/>
            <a:ext cx="2862072" cy="145355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1" kern="1200" dirty="0">
                <a:latin typeface="+mj-lt"/>
                <a:ea typeface="+mj-ea"/>
                <a:cs typeface="+mj-cs"/>
              </a:rPr>
              <a:t>Effects of Sex Hormones on Various Physiological Systems</a:t>
            </a:r>
            <a:endParaRPr lang="en-US" sz="2400" kern="1200" dirty="0">
              <a:latin typeface="+mj-lt"/>
              <a:ea typeface="+mj-ea"/>
              <a:cs typeface="+mj-cs"/>
            </a:endParaRPr>
          </a:p>
          <a:p>
            <a:pPr defTabSz="914400">
              <a:lnSpc>
                <a:spcPct val="90000"/>
              </a:lnSpc>
              <a:spcBef>
                <a:spcPct val="0"/>
              </a:spcBef>
              <a:spcAft>
                <a:spcPts val="600"/>
              </a:spcAft>
            </a:pPr>
            <a:endParaRPr lang="en-US" sz="2400" b="1"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E742AB7F-6FAC-EE95-130F-0DC6B371041C}"/>
              </a:ext>
            </a:extLst>
          </p:cNvPr>
          <p:cNvSpPr txBox="1"/>
          <p:nvPr/>
        </p:nvSpPr>
        <p:spPr>
          <a:xfrm>
            <a:off x="164981" y="1549234"/>
            <a:ext cx="3368873" cy="3083487"/>
          </a:xfrm>
          <a:prstGeom prst="rect">
            <a:avLst/>
          </a:prstGeom>
          <a:effectLst>
            <a:outerShdw blurRad="63500" dist="38100" dir="2700000">
              <a:srgbClr val="000000">
                <a:alpha val="40000"/>
              </a:srgbClr>
            </a:outerShdw>
          </a:effectLst>
        </p:spPr>
        <p:txBody>
          <a:bodyPr vert="horz" lIns="91440" tIns="45720" rIns="91440" bIns="45720" rtlCol="0" anchor="t">
            <a:normAutofit/>
          </a:bodyPr>
          <a:lstStyle/>
          <a:p>
            <a:pPr marL="171450" indent="-171450" defTabSz="914400">
              <a:lnSpc>
                <a:spcPct val="90000"/>
              </a:lnSpc>
              <a:spcAft>
                <a:spcPts val="600"/>
              </a:spcAft>
              <a:buFont typeface="Arial"/>
              <a:buChar char="•"/>
            </a:pPr>
            <a:r>
              <a:rPr lang="en-US" sz="1050" dirty="0"/>
              <a:t>Many of the sex differences of the major attributes that determine performance are dictated by the strong effect of endogenous sex hormones, primarily testosterone, during and following growth and development.</a:t>
            </a:r>
            <a:endParaRPr lang="en-US" sz="1050" dirty="0">
              <a:ea typeface="Calibri" panose="020F0502020204030204"/>
              <a:cs typeface="Calibri" panose="020F0502020204030204"/>
            </a:endParaRPr>
          </a:p>
          <a:p>
            <a:pPr marL="171450" indent="-171450" defTabSz="914400">
              <a:lnSpc>
                <a:spcPct val="90000"/>
              </a:lnSpc>
              <a:spcAft>
                <a:spcPts val="600"/>
              </a:spcAft>
              <a:buFont typeface="Arial"/>
              <a:buChar char="•"/>
            </a:pPr>
            <a:r>
              <a:rPr lang="en-US" sz="1050" dirty="0"/>
              <a:t>Endogenous testosterone in boys will rise 30-fold at the onset of puberty but remains lows in  females. </a:t>
            </a:r>
            <a:endParaRPr lang="en-US" sz="1050" dirty="0">
              <a:ea typeface="Calibri"/>
              <a:cs typeface="Calibri"/>
            </a:endParaRPr>
          </a:p>
          <a:p>
            <a:pPr marL="171450" indent="-171450" defTabSz="914400">
              <a:lnSpc>
                <a:spcPct val="90000"/>
              </a:lnSpc>
              <a:spcAft>
                <a:spcPts val="600"/>
              </a:spcAft>
              <a:buFont typeface="Arial"/>
              <a:buChar char="•"/>
            </a:pPr>
            <a:r>
              <a:rPr lang="en-US" sz="1050" dirty="0"/>
              <a:t>In contrast, endogenous female sex hormones, like estradiol (E2), experience the menstrual cycle and monthly fluctuations. </a:t>
            </a:r>
            <a:endParaRPr lang="en-US" sz="1050" dirty="0">
              <a:ea typeface="Calibri"/>
              <a:cs typeface="Calibri"/>
            </a:endParaRPr>
          </a:p>
          <a:p>
            <a:pPr marL="171450" indent="-171450" defTabSz="914400">
              <a:lnSpc>
                <a:spcPct val="90000"/>
              </a:lnSpc>
              <a:spcAft>
                <a:spcPts val="600"/>
              </a:spcAft>
              <a:buFont typeface="Arial"/>
              <a:buChar char="•"/>
            </a:pPr>
            <a:r>
              <a:rPr lang="en-US" sz="1050" dirty="0"/>
              <a:t>Unlike androgens, E2 does not have the same anabolic effects as testosterone.</a:t>
            </a:r>
            <a:endParaRPr lang="en-US" sz="1050" dirty="0">
              <a:ea typeface="Calibri"/>
              <a:cs typeface="Calibri"/>
            </a:endParaRPr>
          </a:p>
          <a:p>
            <a:pPr marL="171450" indent="-171450" defTabSz="914400">
              <a:lnSpc>
                <a:spcPct val="90000"/>
              </a:lnSpc>
              <a:spcAft>
                <a:spcPts val="600"/>
              </a:spcAft>
              <a:buFont typeface="Arial"/>
              <a:buChar char="•"/>
            </a:pPr>
            <a:r>
              <a:rPr lang="en-US" sz="1050" dirty="0"/>
              <a:t>Growth hormone and insulin like growth factor-1 are associated with increased protein synthesis, muscle growth and repair, but does not result in significant increases in strength, exercise capacity, and muscle function.</a:t>
            </a:r>
            <a:endParaRPr lang="en-US" sz="1050" dirty="0">
              <a:ea typeface="Calibri"/>
              <a:cs typeface="Calibri"/>
            </a:endParaRPr>
          </a:p>
          <a:p>
            <a:pPr indent="-228600" defTabSz="914400">
              <a:lnSpc>
                <a:spcPct val="90000"/>
              </a:lnSpc>
              <a:spcAft>
                <a:spcPts val="600"/>
              </a:spcAft>
              <a:buFont typeface="Arial" panose="020B0604020202020204" pitchFamily="34" charset="0"/>
              <a:buChar char="•"/>
            </a:pPr>
            <a:endParaRPr lang="en-US" sz="900" b="1" dirty="0"/>
          </a:p>
        </p:txBody>
      </p:sp>
      <p:pic>
        <p:nvPicPr>
          <p:cNvPr id="4" name="Picture 3" descr="A close-up of a network&#10;&#10;AI-generated content may be incorrect.">
            <a:extLst>
              <a:ext uri="{FF2B5EF4-FFF2-40B4-BE49-F238E27FC236}">
                <a16:creationId xmlns:a16="http://schemas.microsoft.com/office/drawing/2014/main" id="{6DE65176-5FF1-7949-7A73-8BAF1DA46350}"/>
              </a:ext>
            </a:extLst>
          </p:cNvPr>
          <p:cNvPicPr>
            <a:picLocks noChangeAspect="1"/>
          </p:cNvPicPr>
          <p:nvPr/>
        </p:nvPicPr>
        <p:blipFill>
          <a:blip r:embed="rId3"/>
          <a:srcRect t="27316" r="2" b="2"/>
          <a:stretch>
            <a:fillRect/>
          </a:stretch>
        </p:blipFill>
        <p:spPr>
          <a:xfrm>
            <a:off x="3545046" y="2852220"/>
            <a:ext cx="5604285" cy="229128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3" name="Picture 2" descr="A table with text and images&#10;&#10;AI-generated content may be incorrect.">
            <a:extLst>
              <a:ext uri="{FF2B5EF4-FFF2-40B4-BE49-F238E27FC236}">
                <a16:creationId xmlns:a16="http://schemas.microsoft.com/office/drawing/2014/main" id="{E314949A-9812-4FEB-68B4-941CEAED84F5}"/>
              </a:ext>
            </a:extLst>
          </p:cNvPr>
          <p:cNvPicPr>
            <a:picLocks noChangeAspect="1"/>
          </p:cNvPicPr>
          <p:nvPr/>
        </p:nvPicPr>
        <p:blipFill>
          <a:blip r:embed="rId4"/>
          <a:stretch>
            <a:fillRect/>
          </a:stretch>
        </p:blipFill>
        <p:spPr>
          <a:xfrm>
            <a:off x="3692364" y="150962"/>
            <a:ext cx="5296099" cy="4226942"/>
          </a:xfrm>
          <a:prstGeom prst="rect">
            <a:avLst/>
          </a:prstGeom>
        </p:spPr>
      </p:pic>
    </p:spTree>
    <p:extLst>
      <p:ext uri="{BB962C8B-B14F-4D97-AF65-F5344CB8AC3E}">
        <p14:creationId xmlns:p14="http://schemas.microsoft.com/office/powerpoint/2010/main" val="11552416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B1301F1ACEA141A56308B99C3079C4" ma:contentTypeVersion="19" ma:contentTypeDescription="Create a new document." ma:contentTypeScope="" ma:versionID="79b6c9a0236784f9b8d94b48c602c7a0">
  <xsd:schema xmlns:xsd="http://www.w3.org/2001/XMLSchema" xmlns:xs="http://www.w3.org/2001/XMLSchema" xmlns:p="http://schemas.microsoft.com/office/2006/metadata/properties" xmlns:ns2="62d32067-fa9c-4ff2-be3d-0ea9608f8f66" xmlns:ns3="62467eb7-e50d-4da0-ac01-b8e33138a579" targetNamespace="http://schemas.microsoft.com/office/2006/metadata/properties" ma:root="true" ma:fieldsID="17847f58b06ac6e428cd5bbeadf7369e" ns2:_="" ns3:_="">
    <xsd:import namespace="62d32067-fa9c-4ff2-be3d-0ea9608f8f66"/>
    <xsd:import namespace="62467eb7-e50d-4da0-ac01-b8e33138a5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d32067-fa9c-4ff2-be3d-0ea9608f8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71b9062-ed08-46db-9a8f-f06b1d1700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467eb7-e50d-4da0-ac01-b8e33138a57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f821dad-9acf-4a6f-9120-7ccadc2361a6}" ma:internalName="TaxCatchAll" ma:showField="CatchAllData" ma:web="62467eb7-e50d-4da0-ac01-b8e33138a5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2d32067-fa9c-4ff2-be3d-0ea9608f8f66">
      <Terms xmlns="http://schemas.microsoft.com/office/infopath/2007/PartnerControls"/>
    </lcf76f155ced4ddcb4097134ff3c332f>
    <TaxCatchAll xmlns="62467eb7-e50d-4da0-ac01-b8e33138a579" xsi:nil="true"/>
    <SharedWithUsers xmlns="62467eb7-e50d-4da0-ac01-b8e33138a579">
      <UserInfo>
        <DisplayName>David Brewer</DisplayName>
        <AccountId>12</AccountId>
        <AccountType/>
      </UserInfo>
      <UserInfo>
        <DisplayName>Caitlin Kinser</DisplayName>
        <AccountId>20</AccountId>
        <AccountType/>
      </UserInfo>
      <UserInfo>
        <DisplayName>Chris Myers</DisplayName>
        <AccountId>18</AccountId>
        <AccountType/>
      </UserInfo>
      <UserInfo>
        <DisplayName>Danielle Apostolidis</DisplayName>
        <AccountId>27</AccountId>
        <AccountType/>
      </UserInfo>
      <UserInfo>
        <DisplayName>Beth Reed</DisplayName>
        <AccountId>57</AccountId>
        <AccountType/>
      </UserInfo>
      <UserInfo>
        <DisplayName>Abbie Ryan</DisplayName>
        <AccountId>84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789CFF-E408-4041-80BD-B32C1A36FF8E}"/>
</file>

<file path=customXml/itemProps2.xml><?xml version="1.0" encoding="utf-8"?>
<ds:datastoreItem xmlns:ds="http://schemas.openxmlformats.org/officeDocument/2006/customXml" ds:itemID="{01074640-0388-419F-91C2-FEBBDB6DBFE5}">
  <ds:schemaRefs>
    <ds:schemaRef ds:uri="62467eb7-e50d-4da0-ac01-b8e33138a579"/>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 ds:uri="http://purl.org/dc/terms/"/>
    <ds:schemaRef ds:uri="62d32067-fa9c-4ff2-be3d-0ea9608f8f66"/>
    <ds:schemaRef ds:uri="9414cf8d-4b97-4737-b304-23d4f3cc3f0c"/>
    <ds:schemaRef ds:uri="86779155-f40e-41b3-89c0-44526aeb7dfb"/>
  </ds:schemaRefs>
</ds:datastoreItem>
</file>

<file path=customXml/itemProps3.xml><?xml version="1.0" encoding="utf-8"?>
<ds:datastoreItem xmlns:ds="http://schemas.openxmlformats.org/officeDocument/2006/customXml" ds:itemID="{5254D6E1-3385-4CDE-9FBE-241AD1D234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202</TotalTime>
  <Words>4907</Words>
  <Application>Microsoft Macintosh PowerPoint</Application>
  <PresentationFormat>On-screen Show (16:9)</PresentationFormat>
  <Paragraphs>245</Paragraphs>
  <Slides>23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Calibri</vt:lpstr>
      <vt:lpstr>Neue Haas Grotesk Text Pro</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David Brewer</dc:creator>
  <cp:lastModifiedBy>David Brewer</cp:lastModifiedBy>
  <cp:revision>108</cp:revision>
  <dcterms:created xsi:type="dcterms:W3CDTF">2022-05-23T18:53:53Z</dcterms:created>
  <dcterms:modified xsi:type="dcterms:W3CDTF">2026-02-03T13:52:16Z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0x0101008FB1301F1ACEA141A56308B99C3079C4</vt:lpwstr>
  </property>
  <property fmtid="{D5CDD505-2E9C-101B-9397-08002B2CF9AE}" pid="3" name="MediaServiceImageTags">
    <vt:lpwstr/>
  </property>
</Properties>
</file>